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9" r:id="rId4"/>
    <p:sldId id="276" r:id="rId5"/>
    <p:sldId id="280" r:id="rId6"/>
    <p:sldId id="279" r:id="rId7"/>
    <p:sldId id="278" r:id="rId8"/>
    <p:sldId id="263" r:id="rId9"/>
    <p:sldId id="292" r:id="rId10"/>
    <p:sldId id="281" r:id="rId11"/>
    <p:sldId id="282" r:id="rId12"/>
    <p:sldId id="284" r:id="rId13"/>
    <p:sldId id="285" r:id="rId14"/>
    <p:sldId id="267" r:id="rId15"/>
    <p:sldId id="269" r:id="rId16"/>
    <p:sldId id="268" r:id="rId17"/>
    <p:sldId id="271" r:id="rId18"/>
    <p:sldId id="272" r:id="rId19"/>
    <p:sldId id="275" r:id="rId20"/>
    <p:sldId id="286" r:id="rId21"/>
    <p:sldId id="293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608A61E-5038-46E2-995B-58B7AC5268F6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E44854E-765A-499E-9BA6-39F5239B9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66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ru/url?sa=i&amp;rct=j&amp;q=&amp;esrc=s&amp;source=images&amp;cd=&amp;cad=rja&amp;uact=8&amp;ved=0ahUKEwi1zZbC2uPLAhVI3SwKHVDxCXIQjRwIBw&amp;url=https://ru.wikipedia.org/wiki/%D0%9A%D0%BE%D1%80%D0%BE%D0%BB%D1%91%D0%B2_(%D0%B3%D0%BE%D1%80%D0%BE%D0%B4)&amp;bvm=bv.117868183,d.bGQ&amp;psig=AFQjCNGhgDrjk_QnLH2zPoYZ1l6zge5uSA&amp;ust=145926570151698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k_6rLnpXcAhWLBiwKHUUNAHAQjRx6BAgBEAU&amp;url=http://brandi.su/starye-foto-goroda-korolev.html&amp;psig=AOvVaw3zNWBd-GI10Sj1ETqBVDLq&amp;ust=1531336335966333" TargetMode="External"/><Relationship Id="rId2" Type="http://schemas.openxmlformats.org/officeDocument/2006/relationships/hyperlink" Target="https://ru.wikipedia.org/wiki/%D0%9F%D0%BE%D0%B4%D0%BB%D0%B8%D0%BF%D0%BA%D0%B8-%D0%94%D0%B0%D1%87%D0%BD%D1%8B%D0%B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2ahUKEwjv5OXsoJXcAhWD2CwKHZkMCvYQjRx6BAgBEAU&amp;url=http://wikimapia.org/13666/ru/%D0%96%D0%B5%D0%BB%D0%B5%D0%B7%D0%BD%D0%BE%D0%B4%D0%BE%D1%80%D0%BE%D0%B6%D0%BD%D0%B0%D1%8F-%D1%81%D1%82%D0%B0%D0%BD%D1%86%D0%B8%D1%8F-%D0%91%D0%BE%D0%BB%D1%88%D0%B5%D0%B2%D0%BE&amp;psig=AOvVaw3zNWBd-GI10Sj1ETqBVDLq&amp;ust=15313363359663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2ahUKEwjd8d_kopXcAhXF1iwKHUJmAmkQjRx6BAgBEAU&amp;url=http://metroblog.ru/tag/%F1%EF%F3%F2%ED%E8%EA/&amp;psig=AOvVaw24tuFJxWBghAOwPJq-hvxv&amp;ust=1531337419885801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2ahUKEwjd8d_kopXcAhXF1iwKHUJmAmkQjRx6BAgBEAU&amp;url=http://yubik.net.ru/publ/34-1-0-1744&amp;psig=AOvVaw24tuFJxWBghAOwPJq-hvxv&amp;ust=15313374198858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rct=j&amp;q=&amp;esrc=s&amp;source=images&amp;cd=&amp;cad=rja&amp;uact=8&amp;ved=2ahUKEwjMqrfupJXcAhVD1ywKHcd4B_sQjRx6BAgBEAU&amp;url=https://grishin.livejournal.com/84478.html&amp;psig=AOvVaw24tuFJxWBghAOwPJq-hvxv&amp;ust=1531337419885801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url?sa=i&amp;rct=j&amp;q=&amp;esrc=s&amp;source=images&amp;cd=&amp;cad=rja&amp;uact=8&amp;ved=2ahUKEwiWtMC2ppXcAhWElSwKHSa3A4IQjRx6BAgBEAU&amp;url=https://russiantowns.livejournal.com/2210414.html&amp;psig=AOvVaw24tuFJxWBghAOwPJq-hvxv&amp;ust=153133741988580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1lLH5qpXcAhWCGCwKHd9YDowQjRx6BAgBEAU&amp;url=http://ta-ga.ru/yurist-korolev-nedvizhimost&amp;psig=AOvVaw38-O7-xDpEF-9lqT8H_o8s&amp;ust=1531339074723395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google.com/url?sa=i&amp;rct=j&amp;q=&amp;esrc=s&amp;source=images&amp;cd=&amp;cad=rja&amp;uact=8&amp;ved=2ahUKEwjVpK2LqZXcAhUB2ywKHSZCATYQjRx6BAgBEAU&amp;url=https://www.youtube.com/watch?v=nWIzksHZQAg&amp;psig=AOvVaw38-O7-xDpEF-9lqT8H_o8s&amp;ust=15313390747233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autotravel.ru/excite.php/1783/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rct=j&amp;q=&amp;esrc=s&amp;source=images&amp;cd=&amp;cad=rja&amp;uact=8&amp;ved=2ahUKEwji_YGVqpXcAhVGhywKHbahCjIQjRx6BAgBEAU&amp;url=https://multiurok.ru/files/istoriia-ghoroda-koroliov.html&amp;psig=AOvVaw38-O7-xDpEF-9lqT8H_o8s&amp;ust=153133907472339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-0tesrJXcAhUEiCwKHfesA9UQjRx6BAgBEAU&amp;url=https://korolevriamo.ru/article/3315/novyj-genplan-koroleva-kakie-preobrazovaniya-zhdut-gorod-do-2035-goda.xl&amp;psig=AOvVaw38-O7-xDpEF-9lqT8H_o8s&amp;ust=1531339074723395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/url?sa=i&amp;rct=j&amp;q=&amp;esrc=s&amp;source=images&amp;cd=&amp;cad=rja&amp;uact=8&amp;ved=2ahUKEwjynquAr5XcAhUGKywKHfGjD2gQjRx6BAgBEAU&amp;url=https://www.tripadvisor.ru/ShowUserReviews-g811322-d6493255-r324319709-Nativity_Church-Korolev_Moscow_Oblast_Central_Russia.html&amp;psig=AOvVaw3t6RA7JAr0G_kIhlGS5fpj&amp;ust=153134073714064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google.com/url?sa=i&amp;rct=j&amp;q=&amp;esrc=s&amp;source=images&amp;cd=&amp;cad=rja&amp;uact=8&amp;ved=2ahUKEwjW2IPWsZXcAhXFHpoKHc9fDYYQjRx6BAgBEAU&amp;url=http://1maps.ru/karta-koroleva-podrobnaya-ulicy-nomera-domov-rajony-marshruty/&amp;psig=AOvVaw3t6RA7JAr0G_kIhlGS5fpj&amp;ust=153134073714064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kurspresent.ru/uploads/3d-figures/451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B%D0%B0%D0%B4%D0%B8%D0%BC%D0%B8%D1%80%D0%BE-%D0%A1%D1%83%D0%B7%D0%B4%D0%B0%D0%BB%D1%8C%D1%81%D0%BA%D0%BE%D0%B5_%D0%BA%D0%BD%D1%8F%D0%B6%D0%B5%D1%81%D1%82%D0%B2%D0%BE" TargetMode="External"/><Relationship Id="rId2" Type="http://schemas.openxmlformats.org/officeDocument/2006/relationships/hyperlink" Target="https://ru.wikipedia.org/wiki/XII_%D0%B2%D0%B5%D0%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ru/url?sa=i&amp;rct=j&amp;q=&amp;esrc=s&amp;source=images&amp;cd=&amp;cad=rja&amp;uact=8&amp;ved=0ahUKEwig1eXtjfzLAhXkBZoKHYsUBBsQjRwIBw&amp;url=http://www.korolev-culture.ru/load/otkrytie_vystavki_kartin_khudozhnika_g_l_zajceva/1-1-0-304&amp;psig=AFQjCNEphj61X0mAjsPTnF5yLpDPyaLdSw&amp;ust=146010357754314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source=images&amp;cd=&amp;cad=rja&amp;uact=8&amp;ved=0ahUKEwjf5v74i_zLAhVLXSwKHT2ACcIQjRwIBw&amp;url=http://images.esosedi.ru/shapkin_most_cherez_klyazmu/5471793/index.html&amp;psig=AFQjCNEphj61X0mAjsPTnF5yLpDPyaLdSw&amp;ust=14601035775431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ru/url?sa=i&amp;rct=j&amp;q=&amp;esrc=s&amp;source=images&amp;cd=&amp;cad=rja&amp;uact=8&amp;ved=0ahUKEwjf5v74i_zLAhVLXSwKHT2ACcIQjRwIBw&amp;url=http://yubik.net.ru/news/2010-08-07-1662&amp;psig=AFQjCNEphj61X0mAjsPTnF5yLpDPyaLdSw&amp;ust=146010357754314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0%B2%D0%BD%D0%B5%D0%BD%D1%81%D0%BA%D0%B0%D1%8F_%D0%BE%D0%B1%D0%BB%D0%B0%D1%81%D1%82%D1%8C" TargetMode="External"/><Relationship Id="rId3" Type="http://schemas.openxmlformats.org/officeDocument/2006/relationships/hyperlink" Target="https://ru.wikipedia.org/wiki/%D0%9C%D1%8B%D1%82" TargetMode="External"/><Relationship Id="rId7" Type="http://schemas.openxmlformats.org/officeDocument/2006/relationships/hyperlink" Target="https://ru.wikipedia.org/wiki/%D0%9A%D0%B8%D0%B5%D0%B2%D1%81%D0%BA%D0%B0%D1%8F_%D0%BE%D0%B1%D0%BB%D0%B0%D1%81%D1%82%D1%8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E%D0%B2%D0%B3%D0%BE%D1%80%D0%BE%D0%B4%D1%81%D0%BA%D0%B0%D1%8F_%D0%BE%D0%B1%D0%BB%D0%B0%D1%81%D1%82%D1%8C" TargetMode="External"/><Relationship Id="rId5" Type="http://schemas.openxmlformats.org/officeDocument/2006/relationships/hyperlink" Target="https://ru.wikipedia.org/wiki/%D0%AF%D1%80%D0%BE%D1%81%D0%BB%D0%B0%D0%B2%D1%81%D0%BA%D0%B0%D1%8F_%D0%BE%D0%B1%D0%BB%D0%B0%D1%81%D1%82%D1%8C" TargetMode="External"/><Relationship Id="rId10" Type="http://schemas.openxmlformats.org/officeDocument/2006/relationships/hyperlink" Target="https://ru.wikipedia.org/wiki/%D0%9C%D1%8B%D1%82%D0%B8%D1%89%D0%B8" TargetMode="External"/><Relationship Id="rId4" Type="http://schemas.openxmlformats.org/officeDocument/2006/relationships/hyperlink" Target="https://ru.wikipedia.org/wiki/%D0%98%D0%B2%D0%B0%D0%BD%D0%BE%D0%B2%D1%81%D0%BA%D0%B0%D1%8F_%D0%BE%D0%B1%D0%BB%D0%B0%D1%81%D1%82%D1%8C" TargetMode="External"/><Relationship Id="rId9" Type="http://schemas.openxmlformats.org/officeDocument/2006/relationships/hyperlink" Target="https://ru.wikipedia.org/wiki/%D0%9C%D0%BE%D1%81%D0%BA%D0%BE%D0%B2%D1%81%D0%BA%D0%B0%D1%8F_%D0%BE%D0%B1%D0%BB%D0%B0%D1%81%D1%82%D1%8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ru.wikipedia.org/wiki/1460" TargetMode="External"/><Relationship Id="rId7" Type="http://schemas.openxmlformats.org/officeDocument/2006/relationships/hyperlink" Target="http://www.google.ru/url?sa=i&amp;rct=j&amp;q=&amp;esrc=s&amp;source=images&amp;cd=&amp;cad=rja&amp;uact=8&amp;ved=&amp;url=http://skr.korolev-culture.ru/kostino/arhivko/kostino535let&amp;psig=AFQjCNEphj61X0mAjsPTnF5yLpDPyaLdSw&amp;ust=1460103577543144" TargetMode="External"/><Relationship Id="rId2" Type="http://schemas.openxmlformats.org/officeDocument/2006/relationships/hyperlink" Target="https://ru.wikipedia.org/wiki/145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0%B0%D1%81%D0%BA%D0%B0%D0%BA" TargetMode="External"/><Relationship Id="rId5" Type="http://schemas.openxmlformats.org/officeDocument/2006/relationships/hyperlink" Target="https://ru.wikipedia.org/wiki/%D0%91%D0%BE%D0%BB%D1%88%D0%B5%D0%B2%D0%BE_(%D0%9A%D0%BE%D1%80%D0%BE%D0%BB%D1%91%D0%B2)" TargetMode="External"/><Relationship Id="rId4" Type="http://schemas.openxmlformats.org/officeDocument/2006/relationships/hyperlink" Target="https://ru.wikipedia.org/wiki/%D0%A1%D1%82%D0%B5%D0%BF%D0%B0%D0%BD_%D0%92%D0%B5%D1%81%D0%B5%D0%BB%D0%BE%D0%B2%D1%81%D0%BA%D0%B8%D0%B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kr.korolev-culture.ru/bolsevo/arhivbolsevo/moarodnaaskola/2.jpg?attredirects=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2ahUKEwjynquAr5XcAhUGKywKHfGjD2gQjRx6BAgBEAU&amp;url=http://yubik.net.ru/news/2008-12-26-634&amp;psig=AOvVaw3t6RA7JAr0G_kIhlGS5fpj&amp;ust=153134073714064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thumb/7/7e/Korolev_moscow_region.jpeg/220px-Korolev_moscow_region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168352" cy="486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052736"/>
            <a:ext cx="4896544" cy="23876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МОЯ МАЛАЯ РОДИНА –Королёв 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93096"/>
            <a:ext cx="2852936" cy="2203226"/>
          </a:xfrm>
        </p:spPr>
        <p:txBody>
          <a:bodyPr/>
          <a:lstStyle/>
          <a:p>
            <a:r>
              <a:rPr lang="ru-RU" dirty="0" smtClean="0"/>
              <a:t>Подготовила учитель начальных классов :</a:t>
            </a:r>
          </a:p>
          <a:p>
            <a:r>
              <a:rPr lang="ru-RU" dirty="0" smtClean="0"/>
              <a:t>Шиманович Е.Е.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727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1895 году введена в строй ж/</a:t>
            </a:r>
            <a:r>
              <a:rPr lang="ru-RU" sz="2200" dirty="0" err="1" smtClean="0"/>
              <a:t>д</a:t>
            </a:r>
            <a:r>
              <a:rPr lang="ru-RU" sz="2200" dirty="0" smtClean="0"/>
              <a:t> ветка Мытищи — Щёлково и построена ж/</a:t>
            </a:r>
            <a:r>
              <a:rPr lang="ru-RU" sz="2200" dirty="0" err="1" smtClean="0"/>
              <a:t>д</a:t>
            </a:r>
            <a:r>
              <a:rPr lang="ru-RU" sz="2200" dirty="0" smtClean="0"/>
              <a:t> ст. </a:t>
            </a:r>
            <a:r>
              <a:rPr lang="ru-RU" sz="2200" dirty="0" err="1" smtClean="0"/>
              <a:t>Подлипки</a:t>
            </a:r>
            <a:r>
              <a:rPr lang="ru-RU" sz="2200" dirty="0" smtClean="0"/>
              <a:t> (далее — </a:t>
            </a:r>
            <a:r>
              <a:rPr lang="ru-RU" sz="2200" dirty="0" err="1" smtClean="0">
                <a:hlinkClick r:id="rId2" tooltip="Подлипки-Дачные"/>
              </a:rPr>
              <a:t>Подлипки-Дачные</a:t>
            </a:r>
            <a:r>
              <a:rPr lang="ru-RU" sz="2200" dirty="0" smtClean="0"/>
              <a:t>). </a:t>
            </a:r>
            <a:endParaRPr lang="ru-RU" sz="2200" dirty="0"/>
          </a:p>
        </p:txBody>
      </p:sp>
      <p:pic>
        <p:nvPicPr>
          <p:cNvPr id="2050" name="Picture 2" descr="Картинки по запросу королев город фото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9" y="0"/>
            <a:ext cx="9196841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52163" cy="36724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764704"/>
            <a:ext cx="3707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800" dirty="0" smtClean="0"/>
              <a:t>В 1896 году была открыта железнодорожная стация </a:t>
            </a:r>
            <a:r>
              <a:rPr lang="ru-RU" sz="2800" b="1" dirty="0" err="1" smtClean="0"/>
              <a:t>Болшево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1030" name="Picture 6" descr="Картинки по запросу королев город фото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356992"/>
            <a:ext cx="5076056" cy="3631347"/>
          </a:xfrm>
          <a:prstGeom prst="rect">
            <a:avLst/>
          </a:prstGeom>
          <a:noFill/>
        </p:spPr>
      </p:pic>
      <p:pic>
        <p:nvPicPr>
          <p:cNvPr id="1032" name="Picture 8" descr="Похожее изображение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3617640"/>
            <a:ext cx="4327189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0526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Указом Президиума Верховного Совета РСФСР в декабре 1938 года посёлок городского типа Калининский был преобразован в город Калининград, а 8 июля 1996 года переименован в Королёв.</a:t>
            </a:r>
            <a:endParaRPr lang="ru-RU" dirty="0"/>
          </a:p>
        </p:txBody>
      </p:sp>
      <p:pic>
        <p:nvPicPr>
          <p:cNvPr id="37890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33785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Картинки по запросу королев город фото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59763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Город носит имя выдающегося учёного, академика </a:t>
            </a:r>
            <a:r>
              <a:rPr lang="ru-RU" b="1" dirty="0" smtClean="0"/>
              <a:t>Сергея Павловича Королёва</a:t>
            </a:r>
            <a:r>
              <a:rPr lang="ru-RU" dirty="0" smtClean="0"/>
              <a:t> – основателя практической космонавтики.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33265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prstClr val="black"/>
                </a:solidFill>
              </a:rPr>
              <a:t>Город Королёв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052736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президент России В. В. Путин подписал Указ о присвоении Королёву статуса </a:t>
            </a:r>
            <a:r>
              <a:rPr lang="ru-RU" sz="2800" i="1" dirty="0" err="1" smtClean="0"/>
              <a:t>наукограда</a:t>
            </a:r>
            <a:r>
              <a:rPr lang="ru-RU" sz="2800" i="1" dirty="0" smtClean="0"/>
              <a:t> РФ. </a:t>
            </a:r>
            <a:endParaRPr lang="ru-RU" sz="28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29200"/>
            <a:ext cx="869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12 апреля 2001 года</a:t>
            </a:r>
            <a:r>
              <a:rPr lang="ru-RU" sz="2800" dirty="0" smtClean="0"/>
              <a:t>, в день космонавтики</a:t>
            </a:r>
            <a:endParaRPr lang="ru-RU" sz="2800" dirty="0"/>
          </a:p>
        </p:txBody>
      </p:sp>
      <p:pic>
        <p:nvPicPr>
          <p:cNvPr id="3074" name="Picture 2" descr="http://www.gifpark.su/Gifs/COSMOS/r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143000" cy="762000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город королёв москов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052736"/>
            <a:ext cx="6438900" cy="4133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korolev.ru/files/images/arm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664296" cy="31351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43400" y="980728"/>
            <a:ext cx="540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 гербе и флаге языком символов отражено развитие города, связанное со становлением космической промышленности, робототехники, электронного приборостроения. Земной шар, окруженный звездами и изображением орбиты спутника, — символ выдающихся достижений жителей города в космическом машиностроении.</a:t>
            </a:r>
            <a:endParaRPr lang="ru-RU" sz="2600" dirty="0"/>
          </a:p>
        </p:txBody>
      </p:sp>
      <p:pic>
        <p:nvPicPr>
          <p:cNvPr id="6" name="Picture 2" descr="http://www.korolev.ru/files/images/arm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3480940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Численность населения городского округа Королёв по данным на 1 января 2018  года составила </a:t>
            </a:r>
            <a:r>
              <a:rPr lang="ru-RU" sz="2800" b="1" dirty="0" smtClean="0"/>
              <a:t>222952</a:t>
            </a:r>
            <a:r>
              <a:rPr lang="ru-RU" sz="2800" dirty="0" smtClean="0"/>
              <a:t> человека</a:t>
            </a:r>
            <a:endParaRPr lang="ru-RU" sz="2800" dirty="0"/>
          </a:p>
        </p:txBody>
      </p:sp>
      <p:pic>
        <p:nvPicPr>
          <p:cNvPr id="8194" name="Picture 2" descr="Картинки по запросу город королёв московская област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372" y="0"/>
            <a:ext cx="9174372" cy="51571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korolev.ru/files/images/arm0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528392" cy="49870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332656"/>
            <a:ext cx="4932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Символ города Королёва как </a:t>
            </a:r>
            <a:r>
              <a:rPr lang="ru-RU" sz="2400" dirty="0" err="1" smtClean="0"/>
              <a:t>наукограда</a:t>
            </a:r>
            <a:r>
              <a:rPr lang="ru-RU" sz="2400" dirty="0" smtClean="0"/>
              <a:t> представляет собой ракету, как одну из самых первых ассоциаций с городом. </a:t>
            </a:r>
          </a:p>
          <a:p>
            <a:r>
              <a:rPr lang="ru-RU" sz="2400" dirty="0" smtClean="0"/>
              <a:t>Ракета — летательный аппарат, двигающийся за счёт реактивной силы, возникающей при отбросе части собственной массы. Применительно к научно-техническому развитию города, направленность ракеты вверх говорит о целеустремленности, вере, движении и достижении результата.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7332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Синий и белый цвета эмблемы — это цвета неба, научно-технического развития, углубленного изучения чего-либо.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korolev.ru/files/images/korol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72408" cy="4599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11960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Сергей Павлович Королёв </a:t>
            </a:r>
          </a:p>
          <a:p>
            <a:endParaRPr lang="ru-RU" sz="2400" b="1" dirty="0" smtClean="0"/>
          </a:p>
          <a:p>
            <a:r>
              <a:rPr lang="ru-RU" sz="2400" dirty="0" smtClean="0"/>
              <a:t>(12.01.1907 — 14.01.1966 гг.) — советский ученый и конструктор в области ракетостроения и космонавтики, главный конструктор первых ракет-носителей, искусственного спутника Земли (ИСЗ), пилотируемых космических кораблей, основоположник практической космонавтики, академик АН СССР, член президиума АН СССР, дважды Герой Социалистического Труда.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941168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честь Сергея Павловича названы: центральный проспект города, ведущее предприятие РКК «Энергия», на территории которого установлена мемориальная доска. </a:t>
            </a:r>
          </a:p>
        </p:txBody>
      </p:sp>
      <p:pic>
        <p:nvPicPr>
          <p:cNvPr id="4098" name="Picture 2" descr="Картинки по запросу город королёв московская област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-315416"/>
            <a:ext cx="7560840" cy="566745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и по запросу город королёв московская област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12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58112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Памятные доски, посвященные Главному конструктору, расположены также на здании средней школы №12, на здании КИУЭС, а также на доме, где жил Сергей Павлович по адресу: ул.Либкнехта, дом 4.</a:t>
            </a:r>
            <a:endParaRPr lang="ru-RU" sz="2400" dirty="0"/>
          </a:p>
        </p:txBody>
      </p:sp>
      <p:pic>
        <p:nvPicPr>
          <p:cNvPr id="5" name="Picture 2" descr="http://www.geokorolev.ru/images/minisite/doska_korolev_logo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9269" y="3140968"/>
            <a:ext cx="2804731" cy="3384376"/>
          </a:xfrm>
          <a:prstGeom prst="rect">
            <a:avLst/>
          </a:prstGeom>
          <a:noFill/>
        </p:spPr>
      </p:pic>
      <p:pic>
        <p:nvPicPr>
          <p:cNvPr id="39940" name="Picture 4" descr="Картинки по запросу город королёв москов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6438900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48150" cy="4248151"/>
          </a:xfrm>
          <a:prstGeom prst="rect">
            <a:avLst/>
          </a:prstGeom>
          <a:noFill/>
        </p:spPr>
      </p:pic>
      <p:pic>
        <p:nvPicPr>
          <p:cNvPr id="47110" name="Picture 6" descr="Картинки по запросу город королёв московская область фабрика текстильщица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25" y="2609849"/>
            <a:ext cx="5667375" cy="4248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4" y="5486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Королёв  </a:t>
            </a:r>
            <a:r>
              <a:rPr lang="ru-RU" sz="2800" dirty="0" smtClean="0"/>
              <a:t>часто  неофициально называют космической столицей России!</a:t>
            </a:r>
            <a:endParaRPr lang="ru-RU" sz="28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ifpark.su/Gifs/COSMOS/j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3096344" cy="38108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268760"/>
            <a:ext cx="8036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+mj-lt"/>
              </a:rPr>
              <a:t>СПАСИБО ЗА ВНИМАНИЕ !</a:t>
            </a:r>
            <a:endParaRPr lang="ru-RU" sz="54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24936" cy="5539531"/>
          </a:xfrm>
          <a:noFill/>
          <a:ln>
            <a:solidFill>
              <a:srgbClr val="002060"/>
            </a:solidFill>
          </a:ln>
        </p:spPr>
        <p:txBody>
          <a:bodyPr/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Территория, на которой находится город Королёв, начала заселяться еще в 1 тысячелетии до нашей эры. Археологические раскопки у села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Максимково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обнаружили здесь </a:t>
            </a:r>
            <a:r>
              <a:rPr lang="ru-RU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дославянское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поселение 1 тысячелетия до нашей эры.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 descr="http://kurspresent.ru/uploads/3d-figures/mini/451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011288" cy="2356978"/>
          </a:xfrm>
          <a:prstGeom prst="rect">
            <a:avLst/>
          </a:prstGeom>
          <a:noFill/>
        </p:spPr>
      </p:pic>
      <p:pic>
        <p:nvPicPr>
          <p:cNvPr id="11266" name="Picture 2" descr="летающие белки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869160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</a:t>
            </a:r>
            <a:r>
              <a:rPr lang="ru-RU" sz="2200" dirty="0" smtClean="0">
                <a:hlinkClick r:id="rId2" tooltip="XII век"/>
              </a:rPr>
              <a:t>XII веке</a:t>
            </a:r>
            <a:r>
              <a:rPr lang="ru-RU" sz="2200" dirty="0" smtClean="0"/>
              <a:t> через этот район проходил древний водный торговый путь из Московского во </a:t>
            </a:r>
            <a:r>
              <a:rPr lang="ru-RU" sz="2200" dirty="0" smtClean="0">
                <a:hlinkClick r:id="rId3" tooltip="Владимиро-Суздальское княжество"/>
              </a:rPr>
              <a:t>Владимиро-Суздальское княжество</a:t>
            </a:r>
            <a:r>
              <a:rPr lang="ru-RU" sz="2200" dirty="0" smtClean="0"/>
              <a:t>. Путь проходил по рекам: </a:t>
            </a:r>
            <a:r>
              <a:rPr lang="ru-RU" sz="2200" dirty="0" err="1" smtClean="0"/>
              <a:t>Москва-Яуза-Клязьма-Ока-Волга</a:t>
            </a:r>
            <a:r>
              <a:rPr lang="ru-RU" sz="2200" dirty="0" smtClean="0"/>
              <a:t> (с волоком от Яузы(Мытищи) до </a:t>
            </a:r>
            <a:r>
              <a:rPr lang="ru-RU" sz="2200" dirty="0" err="1" smtClean="0"/>
              <a:t>Клязьмы</a:t>
            </a:r>
            <a:r>
              <a:rPr lang="ru-RU" sz="2200" dirty="0" smtClean="0"/>
              <a:t> (</a:t>
            </a:r>
            <a:r>
              <a:rPr lang="ru-RU" sz="2200" dirty="0" err="1" smtClean="0"/>
              <a:t>Болшево</a:t>
            </a:r>
            <a:r>
              <a:rPr lang="ru-RU" sz="2200" dirty="0" smtClean="0"/>
              <a:t>, Шапкин мост). </a:t>
            </a:r>
            <a:endParaRPr lang="ru-RU" sz="2200" dirty="0"/>
          </a:p>
        </p:txBody>
      </p:sp>
      <p:pic>
        <p:nvPicPr>
          <p:cNvPr id="1030" name="Picture 6" descr="http://yubik.net.ru/_bl/7/5559233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9144000" cy="44172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95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нашему городу течет </a:t>
            </a:r>
            <a:r>
              <a:rPr lang="ru-RU" dirty="0" err="1" smtClean="0"/>
              <a:t>Клязьма</a:t>
            </a:r>
            <a:r>
              <a:rPr lang="ru-RU" dirty="0" smtClean="0"/>
              <a:t> - главная магистраль славянской колонизации Подмосковного края. Вместе со славянским населением к нам пришло христианство. Этим событиям находят подтверждения археологические экспедиции. В ближайшей от нас местности было сделано множество археологических находок – от эпохи каменного века до древнерусских поселений </a:t>
            </a:r>
            <a:r>
              <a:rPr lang="ru-RU" dirty="0" err="1" smtClean="0"/>
              <a:t>домонгольского</a:t>
            </a:r>
            <a:r>
              <a:rPr lang="ru-RU" dirty="0" smtClean="0"/>
              <a:t> периода.</a:t>
            </a:r>
            <a:br>
              <a:rPr lang="ru-RU" dirty="0" smtClean="0"/>
            </a:br>
            <a:r>
              <a:rPr lang="ru-RU" dirty="0" smtClean="0"/>
              <a:t>Как показывают археологические находки у нас в </a:t>
            </a:r>
            <a:r>
              <a:rPr lang="ru-RU" dirty="0" err="1" smtClean="0"/>
              <a:t>Болшево</a:t>
            </a:r>
            <a:r>
              <a:rPr lang="ru-RU" dirty="0" smtClean="0"/>
              <a:t> – первыми сюда пришли древние новгородцы и </a:t>
            </a:r>
            <a:r>
              <a:rPr lang="ru-RU" dirty="0" err="1" smtClean="0"/>
              <a:t>ладожцы</a:t>
            </a:r>
            <a:r>
              <a:rPr lang="ru-RU" dirty="0" smtClean="0"/>
              <a:t> – еще во времена Ярослава Мудрого. Здесь, у Шапкина моста, находился лагерь дружинников, охранявших перекресток речного и наземного путей.</a:t>
            </a:r>
            <a:endParaRPr lang="ru-RU" dirty="0"/>
          </a:p>
        </p:txBody>
      </p:sp>
      <p:pic>
        <p:nvPicPr>
          <p:cNvPr id="33796" name="Picture 4" descr="http://static.panoramio.com/photos/large/547179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373403"/>
          </a:xfrm>
          <a:prstGeom prst="rect">
            <a:avLst/>
          </a:prstGeom>
          <a:noFill/>
        </p:spPr>
      </p:pic>
      <p:pic>
        <p:nvPicPr>
          <p:cNvPr id="33798" name="Picture 6" descr="http://yubik.net.ru/_nw/16/2160042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764704"/>
            <a:ext cx="4716016" cy="31403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ogorodsk-noginsk.ru/images/20150127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6012160" cy="51824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многих местах, где проходили водные торговые пути, собирали торговую пошлину (</a:t>
            </a:r>
            <a:r>
              <a:rPr lang="ru-RU" dirty="0" smtClean="0">
                <a:hlinkClick r:id="rId3" tooltip="Мыт"/>
              </a:rPr>
              <a:t>мыт</a:t>
            </a:r>
            <a:r>
              <a:rPr lang="ru-RU" dirty="0" smtClean="0"/>
              <a:t>). Позже, когда водные торговые пути стали забрасываться, такие места сбора пошлин получили названия «</a:t>
            </a:r>
            <a:r>
              <a:rPr lang="ru-RU" dirty="0" err="1" smtClean="0"/>
              <a:t>мытищи</a:t>
            </a:r>
            <a:r>
              <a:rPr lang="ru-RU" dirty="0" smtClean="0"/>
              <a:t>», что обозначало, что здесь когда-то взимали мыто. В </a:t>
            </a:r>
            <a:r>
              <a:rPr lang="ru-RU" dirty="0" smtClean="0">
                <a:hlinkClick r:id="rId4" tooltip="Ивановская область"/>
              </a:rPr>
              <a:t>Ивановской</a:t>
            </a:r>
            <a:r>
              <a:rPr lang="ru-RU" dirty="0" smtClean="0"/>
              <a:t>, </a:t>
            </a:r>
            <a:r>
              <a:rPr lang="ru-RU" dirty="0" smtClean="0">
                <a:hlinkClick r:id="rId5" tooltip="Ярославская область"/>
              </a:rPr>
              <a:t>Ярославской</a:t>
            </a:r>
            <a:r>
              <a:rPr lang="ru-RU" dirty="0" smtClean="0"/>
              <a:t>, </a:t>
            </a:r>
            <a:r>
              <a:rPr lang="ru-RU" dirty="0" smtClean="0">
                <a:hlinkClick r:id="rId6" tooltip="Новгородская область"/>
              </a:rPr>
              <a:t>Новгородской</a:t>
            </a:r>
            <a:r>
              <a:rPr lang="ru-RU" dirty="0" smtClean="0"/>
              <a:t>, </a:t>
            </a:r>
            <a:r>
              <a:rPr lang="ru-RU" dirty="0" smtClean="0">
                <a:hlinkClick r:id="rId7" tooltip="Киевская область"/>
              </a:rPr>
              <a:t>Киевской</a:t>
            </a:r>
            <a:r>
              <a:rPr lang="ru-RU" dirty="0" smtClean="0"/>
              <a:t>, </a:t>
            </a:r>
            <a:r>
              <a:rPr lang="ru-RU" dirty="0" smtClean="0">
                <a:hlinkClick r:id="rId8" tooltip="Ровненская область"/>
              </a:rPr>
              <a:t>Ровенской</a:t>
            </a:r>
            <a:r>
              <a:rPr lang="ru-RU" dirty="0" smtClean="0"/>
              <a:t> и </a:t>
            </a:r>
            <a:r>
              <a:rPr lang="ru-RU" dirty="0" smtClean="0">
                <a:hlinkClick r:id="rId9" tooltip="Московская область"/>
              </a:rPr>
              <a:t>Московской</a:t>
            </a:r>
            <a:r>
              <a:rPr lang="ru-RU" dirty="0" smtClean="0"/>
              <a:t> есть населённые пункты с названием </a:t>
            </a:r>
            <a:r>
              <a:rPr lang="ru-RU" dirty="0" smtClean="0">
                <a:hlinkClick r:id="rId10" tooltip="Мытищи"/>
              </a:rPr>
              <a:t>Мытищи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441680"/>
            <a:ext cx="87302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Первое письменное упоминание названия «</a:t>
            </a:r>
            <a:r>
              <a:rPr lang="ru-RU" dirty="0" err="1" smtClean="0"/>
              <a:t>Яузское</a:t>
            </a:r>
            <a:r>
              <a:rPr lang="ru-RU" dirty="0" smtClean="0"/>
              <a:t> </a:t>
            </a:r>
            <a:r>
              <a:rPr lang="ru-RU" dirty="0" err="1" smtClean="0"/>
              <a:t>мытище</a:t>
            </a:r>
            <a:r>
              <a:rPr lang="ru-RU" dirty="0" smtClean="0"/>
              <a:t>» относится к </a:t>
            </a:r>
            <a:r>
              <a:rPr lang="ru-RU" dirty="0" smtClean="0">
                <a:hlinkClick r:id="rId2" tooltip="1454"/>
              </a:rPr>
              <a:t>1454</a:t>
            </a:r>
            <a:r>
              <a:rPr lang="ru-RU" dirty="0" smtClean="0"/>
              <a:t>—</a:t>
            </a:r>
            <a:r>
              <a:rPr lang="ru-RU" dirty="0" smtClean="0">
                <a:hlinkClick r:id="rId3" tooltip="1460"/>
              </a:rPr>
              <a:t>1460</a:t>
            </a:r>
            <a:r>
              <a:rPr lang="ru-RU" dirty="0" smtClean="0"/>
              <a:t> гг. Историк </a:t>
            </a:r>
            <a:r>
              <a:rPr lang="ru-RU" dirty="0" smtClean="0">
                <a:hlinkClick r:id="rId4" tooltip="Степан Веселовский"/>
              </a:rPr>
              <a:t>Степан Веселовский</a:t>
            </a:r>
            <a:r>
              <a:rPr lang="ru-RU" dirty="0" smtClean="0"/>
              <a:t> писал о водном торговом пути из Яузы в </a:t>
            </a:r>
            <a:r>
              <a:rPr lang="ru-RU" dirty="0" err="1" smtClean="0"/>
              <a:t>Клязьму</a:t>
            </a:r>
            <a:r>
              <a:rPr lang="ru-RU" dirty="0" smtClean="0"/>
              <a:t>: «По реке Яузе поднимались вверх на лодках до того места, где она поворачивала почти под прямым углом на юг и уходит в большое торфяное болото. Здесь в настоящее время находятся Мытищи. От Мытищ шёл волок километров семь в </a:t>
            </a:r>
            <a:r>
              <a:rPr lang="ru-RU" dirty="0" err="1" smtClean="0"/>
              <a:t>Клязьму</a:t>
            </a:r>
            <a:r>
              <a:rPr lang="ru-RU" dirty="0" smtClean="0"/>
              <a:t>. Перетащенные по суше лодки спускались в </a:t>
            </a:r>
            <a:r>
              <a:rPr lang="ru-RU" dirty="0" err="1" smtClean="0"/>
              <a:t>Клязьму</a:t>
            </a:r>
            <a:r>
              <a:rPr lang="ru-RU" dirty="0" smtClean="0"/>
              <a:t> около существующего ныне селения Городищи. Возле Городища находится </a:t>
            </a:r>
            <a:r>
              <a:rPr lang="ru-RU" dirty="0" err="1" smtClean="0">
                <a:hlinkClick r:id="rId5" tooltip="Болшево (Королёв)"/>
              </a:rPr>
              <a:t>Болшево</a:t>
            </a:r>
            <a:r>
              <a:rPr lang="ru-RU" dirty="0" smtClean="0"/>
              <a:t>, а на другом берегу </a:t>
            </a:r>
            <a:r>
              <a:rPr lang="ru-RU" dirty="0" err="1" smtClean="0"/>
              <a:t>Клязьмы</a:t>
            </a:r>
            <a:r>
              <a:rPr lang="ru-RU" dirty="0" smtClean="0"/>
              <a:t>, против </a:t>
            </a:r>
            <a:r>
              <a:rPr lang="ru-RU" dirty="0" err="1" smtClean="0">
                <a:hlinkClick r:id="rId5" tooltip="Болшево (Королёв)"/>
              </a:rPr>
              <a:t>Болшево</a:t>
            </a:r>
            <a:r>
              <a:rPr lang="ru-RU" dirty="0" smtClean="0"/>
              <a:t>, лежит деревня Баскаки. …</a:t>
            </a:r>
            <a:r>
              <a:rPr lang="ru-RU" dirty="0" err="1" smtClean="0"/>
              <a:t>Яузский</a:t>
            </a:r>
            <a:r>
              <a:rPr lang="ru-RU" dirty="0" smtClean="0"/>
              <a:t> мыт давал хороший доход и для контроля его поступления здесь был посажен ханский </a:t>
            </a:r>
            <a:r>
              <a:rPr lang="ru-RU" dirty="0" smtClean="0">
                <a:hlinkClick r:id="rId6" tooltip="Баскак"/>
              </a:rPr>
              <a:t>баскак</a:t>
            </a:r>
            <a:r>
              <a:rPr lang="ru-RU" dirty="0" smtClean="0"/>
              <a:t>. Память об этом осталась в селе Баскаки.</a:t>
            </a:r>
            <a:endParaRPr lang="ru-RU" dirty="0"/>
          </a:p>
        </p:txBody>
      </p:sp>
      <p:pic>
        <p:nvPicPr>
          <p:cNvPr id="32770" name="Picture 2" descr="https://encrypted-tbn2.gstatic.com/images?q=tbn:ANd9GcT0jNO1Pien1xWo1zd-EzpqPAHkVTbED9Ozlc7_xmZGH2aijFN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0"/>
            <a:ext cx="7074651" cy="353145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1803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 1883 году в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Болшеве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на средства князя Одоевского Петра Ивановича была открыта богадельня — жилье для престарелых женщин, позже — училище и приют для девочек. Богадельня просуществовала около 100 лет. Дом богадельни сохранился.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11266" name="Picture 2" descr="http://skr.korolev-culture.ru/_/rsrc/1455268547787/bolsevo/arhivbolsevo/moarodnaaskola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8004532" cy="41490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013176"/>
            <a:ext cx="8820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19 веке здесь строятся текстильные фабрики, усадьбы. На фабриках выпускают пряжу и кумач, которые расходится по всей стране. </a:t>
            </a:r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986" name="Picture 2" descr="Картинки по запросу город королёв московская область фабрика текстильщиц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480720" cy="48605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перелив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7A49558A-AE29-4352-98D1-D83F5C0D1067}" vid="{DECB644B-E79E-43A0-9EC9-FC5CE91C20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перелив</Template>
  <TotalTime>666</TotalTime>
  <Words>533</Words>
  <Application>Microsoft Office PowerPoint</Application>
  <PresentationFormat>Экран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перелив</vt:lpstr>
      <vt:lpstr>МОЯ МАЛАЯ РОДИНА –Королёв !</vt:lpstr>
      <vt:lpstr>Слайд 2</vt:lpstr>
      <vt:lpstr>Территория, на которой находится город Королёв, начала заселяться еще в 1 тысячелетии до нашей эры. Археологические раскопки у села Максимково обнаружили здесь дославянское поселение 1 тысячелетия до нашей эры.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Королёв</dc:title>
  <dc:creator>hp</dc:creator>
  <cp:lastModifiedBy>hp</cp:lastModifiedBy>
  <cp:revision>66</cp:revision>
  <dcterms:created xsi:type="dcterms:W3CDTF">2016-03-28T15:31:29Z</dcterms:created>
  <dcterms:modified xsi:type="dcterms:W3CDTF">2018-11-08T11:54:35Z</dcterms:modified>
</cp:coreProperties>
</file>