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5"/>
  </p:notesMasterIdLst>
  <p:sldIdLst>
    <p:sldId id="290" r:id="rId2"/>
    <p:sldId id="292" r:id="rId3"/>
    <p:sldId id="304" r:id="rId4"/>
    <p:sldId id="299" r:id="rId5"/>
    <p:sldId id="256" r:id="rId6"/>
    <p:sldId id="291" r:id="rId7"/>
    <p:sldId id="297" r:id="rId8"/>
    <p:sldId id="282" r:id="rId9"/>
    <p:sldId id="284" r:id="rId10"/>
    <p:sldId id="287" r:id="rId11"/>
    <p:sldId id="289" r:id="rId12"/>
    <p:sldId id="288" r:id="rId13"/>
    <p:sldId id="286" r:id="rId14"/>
    <p:sldId id="308" r:id="rId15"/>
    <p:sldId id="309" r:id="rId16"/>
    <p:sldId id="302" r:id="rId17"/>
    <p:sldId id="280" r:id="rId18"/>
    <p:sldId id="293" r:id="rId19"/>
    <p:sldId id="303" r:id="rId20"/>
    <p:sldId id="300" r:id="rId21"/>
    <p:sldId id="306" r:id="rId22"/>
    <p:sldId id="296" r:id="rId23"/>
    <p:sldId id="307" r:id="rId24"/>
  </p:sldIdLst>
  <p:sldSz cx="9144000" cy="6858000" type="screen4x3"/>
  <p:notesSz cx="6858000" cy="9144000"/>
  <p:defaultTextStyle>
    <a:defPPr>
      <a:defRPr lang="ru-RU"/>
    </a:defPPr>
    <a:lvl1pPr algn="l" rtl="0" fontAlgn="base">
      <a:spcBef>
        <a:spcPct val="0"/>
      </a:spcBef>
      <a:spcAft>
        <a:spcPct val="0"/>
      </a:spcAft>
      <a:defRPr sz="4800" kern="1200">
        <a:solidFill>
          <a:schemeClr val="tx1"/>
        </a:solidFill>
        <a:latin typeface="Monotype Corsiva" pitchFamily="66" charset="0"/>
        <a:ea typeface="+mn-ea"/>
        <a:cs typeface="+mn-cs"/>
      </a:defRPr>
    </a:lvl1pPr>
    <a:lvl2pPr marL="457200" algn="l" rtl="0" fontAlgn="base">
      <a:spcBef>
        <a:spcPct val="0"/>
      </a:spcBef>
      <a:spcAft>
        <a:spcPct val="0"/>
      </a:spcAft>
      <a:defRPr sz="4800" kern="1200">
        <a:solidFill>
          <a:schemeClr val="tx1"/>
        </a:solidFill>
        <a:latin typeface="Monotype Corsiva" pitchFamily="66" charset="0"/>
        <a:ea typeface="+mn-ea"/>
        <a:cs typeface="+mn-cs"/>
      </a:defRPr>
    </a:lvl2pPr>
    <a:lvl3pPr marL="914400" algn="l" rtl="0" fontAlgn="base">
      <a:spcBef>
        <a:spcPct val="0"/>
      </a:spcBef>
      <a:spcAft>
        <a:spcPct val="0"/>
      </a:spcAft>
      <a:defRPr sz="4800" kern="1200">
        <a:solidFill>
          <a:schemeClr val="tx1"/>
        </a:solidFill>
        <a:latin typeface="Monotype Corsiva" pitchFamily="66" charset="0"/>
        <a:ea typeface="+mn-ea"/>
        <a:cs typeface="+mn-cs"/>
      </a:defRPr>
    </a:lvl3pPr>
    <a:lvl4pPr marL="1371600" algn="l" rtl="0" fontAlgn="base">
      <a:spcBef>
        <a:spcPct val="0"/>
      </a:spcBef>
      <a:spcAft>
        <a:spcPct val="0"/>
      </a:spcAft>
      <a:defRPr sz="4800" kern="1200">
        <a:solidFill>
          <a:schemeClr val="tx1"/>
        </a:solidFill>
        <a:latin typeface="Monotype Corsiva" pitchFamily="66" charset="0"/>
        <a:ea typeface="+mn-ea"/>
        <a:cs typeface="+mn-cs"/>
      </a:defRPr>
    </a:lvl4pPr>
    <a:lvl5pPr marL="1828800" algn="l" rtl="0" fontAlgn="base">
      <a:spcBef>
        <a:spcPct val="0"/>
      </a:spcBef>
      <a:spcAft>
        <a:spcPct val="0"/>
      </a:spcAft>
      <a:defRPr sz="4800" kern="1200">
        <a:solidFill>
          <a:schemeClr val="tx1"/>
        </a:solidFill>
        <a:latin typeface="Monotype Corsiva" pitchFamily="66" charset="0"/>
        <a:ea typeface="+mn-ea"/>
        <a:cs typeface="+mn-cs"/>
      </a:defRPr>
    </a:lvl5pPr>
    <a:lvl6pPr marL="2286000" algn="l" defTabSz="914400" rtl="0" eaLnBrk="1" latinLnBrk="0" hangingPunct="1">
      <a:defRPr sz="4800" kern="1200">
        <a:solidFill>
          <a:schemeClr val="tx1"/>
        </a:solidFill>
        <a:latin typeface="Monotype Corsiva" pitchFamily="66" charset="0"/>
        <a:ea typeface="+mn-ea"/>
        <a:cs typeface="+mn-cs"/>
      </a:defRPr>
    </a:lvl6pPr>
    <a:lvl7pPr marL="2743200" algn="l" defTabSz="914400" rtl="0" eaLnBrk="1" latinLnBrk="0" hangingPunct="1">
      <a:defRPr sz="4800" kern="1200">
        <a:solidFill>
          <a:schemeClr val="tx1"/>
        </a:solidFill>
        <a:latin typeface="Monotype Corsiva" pitchFamily="66" charset="0"/>
        <a:ea typeface="+mn-ea"/>
        <a:cs typeface="+mn-cs"/>
      </a:defRPr>
    </a:lvl7pPr>
    <a:lvl8pPr marL="3200400" algn="l" defTabSz="914400" rtl="0" eaLnBrk="1" latinLnBrk="0" hangingPunct="1">
      <a:defRPr sz="4800" kern="1200">
        <a:solidFill>
          <a:schemeClr val="tx1"/>
        </a:solidFill>
        <a:latin typeface="Monotype Corsiva" pitchFamily="66" charset="0"/>
        <a:ea typeface="+mn-ea"/>
        <a:cs typeface="+mn-cs"/>
      </a:defRPr>
    </a:lvl8pPr>
    <a:lvl9pPr marL="3657600" algn="l" defTabSz="914400" rtl="0" eaLnBrk="1" latinLnBrk="0" hangingPunct="1">
      <a:defRPr sz="4800" kern="1200">
        <a:solidFill>
          <a:schemeClr val="tx1"/>
        </a:solidFill>
        <a:latin typeface="Monotype Corsiva"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DBA6F8"/>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19" autoAdjust="0"/>
    <p:restoredTop sz="94660"/>
  </p:normalViewPr>
  <p:slideViewPr>
    <p:cSldViewPr>
      <p:cViewPr varScale="1">
        <p:scale>
          <a:sx n="71" d="100"/>
          <a:sy n="71" d="100"/>
        </p:scale>
        <p:origin x="-13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A7F6273-464E-4A17-8D57-F2F6783F5799}" type="datetimeFigureOut">
              <a:rPr lang="ru-RU"/>
              <a:pPr>
                <a:defRPr/>
              </a:pPr>
              <a:t>15.09.2011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70AEEF6-6939-47F7-A8C9-4CEA57D9FBF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p:txBody>
          <a:bodyPr/>
          <a:lstStyle>
            <a:lvl1pPr>
              <a:defRPr/>
            </a:lvl1pPr>
          </a:lstStyle>
          <a:p>
            <a:pPr>
              <a:defRPr/>
            </a:pPr>
            <a:endParaRPr lang="ru-RU"/>
          </a:p>
        </p:txBody>
      </p:sp>
      <p:sp>
        <p:nvSpPr>
          <p:cNvPr id="5" name="Rectangle 27"/>
          <p:cNvSpPr>
            <a:spLocks noGrp="1" noChangeArrowheads="1"/>
          </p:cNvSpPr>
          <p:nvPr>
            <p:ph type="sldNum" sz="quarter" idx="11"/>
          </p:nvPr>
        </p:nvSpPr>
        <p:spPr/>
        <p:txBody>
          <a:bodyPr/>
          <a:lstStyle>
            <a:lvl1pPr>
              <a:defRPr/>
            </a:lvl1pPr>
          </a:lstStyle>
          <a:p>
            <a:pPr>
              <a:defRPr/>
            </a:pPr>
            <a:fld id="{DB5A2E3E-7A1F-4C82-B2B4-5CF54C755D04}" type="slidenum">
              <a:rPr lang="ru-RU"/>
              <a:pPr>
                <a:defRPr/>
              </a:pPr>
              <a:t>‹#›</a:t>
            </a:fld>
            <a:endParaRPr lang="ru-RU"/>
          </a:p>
        </p:txBody>
      </p:sp>
      <p:sp>
        <p:nvSpPr>
          <p:cNvPr id="6"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p:txBody>
          <a:bodyPr/>
          <a:lstStyle>
            <a:lvl1pPr>
              <a:defRPr/>
            </a:lvl1pPr>
          </a:lstStyle>
          <a:p>
            <a:pPr>
              <a:defRPr/>
            </a:pPr>
            <a:endParaRPr lang="ru-RU"/>
          </a:p>
        </p:txBody>
      </p:sp>
      <p:sp>
        <p:nvSpPr>
          <p:cNvPr id="5" name="Rectangle 27"/>
          <p:cNvSpPr>
            <a:spLocks noGrp="1" noChangeArrowheads="1"/>
          </p:cNvSpPr>
          <p:nvPr>
            <p:ph type="sldNum" sz="quarter" idx="11"/>
          </p:nvPr>
        </p:nvSpPr>
        <p:spPr/>
        <p:txBody>
          <a:bodyPr/>
          <a:lstStyle>
            <a:lvl1pPr>
              <a:defRPr/>
            </a:lvl1pPr>
          </a:lstStyle>
          <a:p>
            <a:pPr>
              <a:defRPr/>
            </a:pPr>
            <a:fld id="{19EEADFE-8D18-45AF-AE7A-F7E3A48605FF}" type="slidenum">
              <a:rPr lang="ru-RU"/>
              <a:pPr>
                <a:defRPr/>
              </a:pPr>
              <a:t>‹#›</a:t>
            </a:fld>
            <a:endParaRPr lang="ru-RU"/>
          </a:p>
        </p:txBody>
      </p:sp>
      <p:sp>
        <p:nvSpPr>
          <p:cNvPr id="6"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6"/>
          <p:cNvSpPr>
            <a:spLocks noGrp="1" noChangeArrowheads="1"/>
          </p:cNvSpPr>
          <p:nvPr>
            <p:ph type="ftr" sz="quarter" idx="10"/>
          </p:nvPr>
        </p:nvSpPr>
        <p:spPr/>
        <p:txBody>
          <a:bodyPr/>
          <a:lstStyle>
            <a:lvl1pPr>
              <a:defRPr/>
            </a:lvl1pPr>
          </a:lstStyle>
          <a:p>
            <a:pPr>
              <a:defRPr/>
            </a:pPr>
            <a:endParaRPr lang="ru-RU"/>
          </a:p>
        </p:txBody>
      </p:sp>
      <p:sp>
        <p:nvSpPr>
          <p:cNvPr id="6" name="Rectangle 27"/>
          <p:cNvSpPr>
            <a:spLocks noGrp="1" noChangeArrowheads="1"/>
          </p:cNvSpPr>
          <p:nvPr>
            <p:ph type="sldNum" sz="quarter" idx="11"/>
          </p:nvPr>
        </p:nvSpPr>
        <p:spPr/>
        <p:txBody>
          <a:bodyPr/>
          <a:lstStyle>
            <a:lvl1pPr>
              <a:defRPr/>
            </a:lvl1pPr>
          </a:lstStyle>
          <a:p>
            <a:pPr>
              <a:defRPr/>
            </a:pPr>
            <a:fld id="{E10FC536-824D-4C63-B475-121C0916E8B2}" type="slidenum">
              <a:rPr lang="ru-RU"/>
              <a:pPr>
                <a:defRPr/>
              </a:pPr>
              <a:t>‹#›</a:t>
            </a:fld>
            <a:endParaRPr lang="ru-RU"/>
          </a:p>
        </p:txBody>
      </p:sp>
      <p:sp>
        <p:nvSpPr>
          <p:cNvPr id="7"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pPr>
              <a:defRPr/>
            </a:pPr>
            <a:endParaRPr lang="ru-RU"/>
          </a:p>
        </p:txBody>
      </p:sp>
      <p:sp>
        <p:nvSpPr>
          <p:cNvPr id="6" name="Номер слайда 5"/>
          <p:cNvSpPr>
            <a:spLocks noGrp="1"/>
          </p:cNvSpPr>
          <p:nvPr>
            <p:ph type="sldNum" sz="quarter" idx="11"/>
          </p:nvPr>
        </p:nvSpPr>
        <p:spPr/>
        <p:txBody>
          <a:bodyPr/>
          <a:lstStyle>
            <a:lvl1pPr>
              <a:defRPr/>
            </a:lvl1pPr>
          </a:lstStyle>
          <a:p>
            <a:pPr>
              <a:defRPr/>
            </a:pPr>
            <a:fld id="{2A702F49-6244-4002-BAC1-7D7E5733E23F}" type="slidenum">
              <a:rPr lang="ru-RU"/>
              <a:pPr>
                <a:defRPr/>
              </a:pPr>
              <a:t>‹#›</a:t>
            </a:fld>
            <a:endParaRPr lang="ru-RU"/>
          </a:p>
        </p:txBody>
      </p:sp>
      <p:sp>
        <p:nvSpPr>
          <p:cNvPr id="7" name="Дата 6"/>
          <p:cNvSpPr>
            <a:spLocks noGrp="1"/>
          </p:cNvSpPr>
          <p:nvPr>
            <p:ph type="dt" sz="half" idx="12"/>
          </p:nvPr>
        </p:nvSpPr>
        <p:spPr/>
        <p:txBody>
          <a:bodyPr/>
          <a:lstStyle>
            <a:lvl1pPr>
              <a:defRPr/>
            </a:lvl1pPr>
          </a:lstStyle>
          <a:p>
            <a:pPr>
              <a:defRPr/>
            </a:pPr>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6"/>
          <p:cNvSpPr>
            <a:spLocks noGrp="1" noChangeArrowheads="1"/>
          </p:cNvSpPr>
          <p:nvPr>
            <p:ph type="ftr" sz="quarter" idx="10"/>
          </p:nvPr>
        </p:nvSpPr>
        <p:spPr/>
        <p:txBody>
          <a:bodyPr/>
          <a:lstStyle>
            <a:lvl1pPr>
              <a:defRPr/>
            </a:lvl1pPr>
          </a:lstStyle>
          <a:p>
            <a:pPr>
              <a:defRPr/>
            </a:pPr>
            <a:endParaRPr lang="ru-RU"/>
          </a:p>
        </p:txBody>
      </p:sp>
      <p:sp>
        <p:nvSpPr>
          <p:cNvPr id="5" name="Rectangle 27"/>
          <p:cNvSpPr>
            <a:spLocks noGrp="1" noChangeArrowheads="1"/>
          </p:cNvSpPr>
          <p:nvPr>
            <p:ph type="sldNum" sz="quarter" idx="11"/>
          </p:nvPr>
        </p:nvSpPr>
        <p:spPr/>
        <p:txBody>
          <a:bodyPr/>
          <a:lstStyle>
            <a:lvl1pPr>
              <a:defRPr/>
            </a:lvl1pPr>
          </a:lstStyle>
          <a:p>
            <a:pPr>
              <a:defRPr/>
            </a:pPr>
            <a:fld id="{E66A6B56-C5AC-4231-9D7C-08475C812219}" type="slidenum">
              <a:rPr lang="ru-RU"/>
              <a:pPr>
                <a:defRPr/>
              </a:pPr>
              <a:t>‹#›</a:t>
            </a:fld>
            <a:endParaRPr lang="ru-RU"/>
          </a:p>
        </p:txBody>
      </p:sp>
      <p:sp>
        <p:nvSpPr>
          <p:cNvPr id="6"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6"/>
          <p:cNvSpPr>
            <a:spLocks noGrp="1" noChangeArrowheads="1"/>
          </p:cNvSpPr>
          <p:nvPr>
            <p:ph type="ftr" sz="quarter" idx="10"/>
          </p:nvPr>
        </p:nvSpPr>
        <p:spPr/>
        <p:txBody>
          <a:bodyPr/>
          <a:lstStyle>
            <a:lvl1pPr>
              <a:defRPr/>
            </a:lvl1pPr>
          </a:lstStyle>
          <a:p>
            <a:pPr>
              <a:defRPr/>
            </a:pPr>
            <a:endParaRPr lang="ru-RU"/>
          </a:p>
        </p:txBody>
      </p:sp>
      <p:sp>
        <p:nvSpPr>
          <p:cNvPr id="6" name="Rectangle 27"/>
          <p:cNvSpPr>
            <a:spLocks noGrp="1" noChangeArrowheads="1"/>
          </p:cNvSpPr>
          <p:nvPr>
            <p:ph type="sldNum" sz="quarter" idx="11"/>
          </p:nvPr>
        </p:nvSpPr>
        <p:spPr/>
        <p:txBody>
          <a:bodyPr/>
          <a:lstStyle>
            <a:lvl1pPr>
              <a:defRPr/>
            </a:lvl1pPr>
          </a:lstStyle>
          <a:p>
            <a:pPr>
              <a:defRPr/>
            </a:pPr>
            <a:fld id="{4893FCE8-CD19-4995-91D6-4571BFDBBBC8}" type="slidenum">
              <a:rPr lang="ru-RU"/>
              <a:pPr>
                <a:defRPr/>
              </a:pPr>
              <a:t>‹#›</a:t>
            </a:fld>
            <a:endParaRPr lang="ru-RU"/>
          </a:p>
        </p:txBody>
      </p:sp>
      <p:sp>
        <p:nvSpPr>
          <p:cNvPr id="7"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6"/>
          <p:cNvSpPr>
            <a:spLocks noGrp="1" noChangeArrowheads="1"/>
          </p:cNvSpPr>
          <p:nvPr>
            <p:ph type="ftr" sz="quarter" idx="10"/>
          </p:nvPr>
        </p:nvSpPr>
        <p:spPr/>
        <p:txBody>
          <a:bodyPr/>
          <a:lstStyle>
            <a:lvl1pPr>
              <a:defRPr/>
            </a:lvl1pPr>
          </a:lstStyle>
          <a:p>
            <a:pPr>
              <a:defRPr/>
            </a:pPr>
            <a:endParaRPr lang="ru-RU"/>
          </a:p>
        </p:txBody>
      </p:sp>
      <p:sp>
        <p:nvSpPr>
          <p:cNvPr id="8" name="Rectangle 27"/>
          <p:cNvSpPr>
            <a:spLocks noGrp="1" noChangeArrowheads="1"/>
          </p:cNvSpPr>
          <p:nvPr>
            <p:ph type="sldNum" sz="quarter" idx="11"/>
          </p:nvPr>
        </p:nvSpPr>
        <p:spPr/>
        <p:txBody>
          <a:bodyPr/>
          <a:lstStyle>
            <a:lvl1pPr>
              <a:defRPr/>
            </a:lvl1pPr>
          </a:lstStyle>
          <a:p>
            <a:pPr>
              <a:defRPr/>
            </a:pPr>
            <a:fld id="{59160DA5-2420-4140-B54F-490D3A1D43DB}" type="slidenum">
              <a:rPr lang="ru-RU"/>
              <a:pPr>
                <a:defRPr/>
              </a:pPr>
              <a:t>‹#›</a:t>
            </a:fld>
            <a:endParaRPr lang="ru-RU"/>
          </a:p>
        </p:txBody>
      </p:sp>
      <p:sp>
        <p:nvSpPr>
          <p:cNvPr id="9"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6"/>
          <p:cNvSpPr>
            <a:spLocks noGrp="1" noChangeArrowheads="1"/>
          </p:cNvSpPr>
          <p:nvPr>
            <p:ph type="ftr" sz="quarter" idx="10"/>
          </p:nvPr>
        </p:nvSpPr>
        <p:spPr/>
        <p:txBody>
          <a:bodyPr/>
          <a:lstStyle>
            <a:lvl1pPr>
              <a:defRPr/>
            </a:lvl1pPr>
          </a:lstStyle>
          <a:p>
            <a:pPr>
              <a:defRPr/>
            </a:pPr>
            <a:endParaRPr lang="ru-RU"/>
          </a:p>
        </p:txBody>
      </p:sp>
      <p:sp>
        <p:nvSpPr>
          <p:cNvPr id="4" name="Rectangle 27"/>
          <p:cNvSpPr>
            <a:spLocks noGrp="1" noChangeArrowheads="1"/>
          </p:cNvSpPr>
          <p:nvPr>
            <p:ph type="sldNum" sz="quarter" idx="11"/>
          </p:nvPr>
        </p:nvSpPr>
        <p:spPr/>
        <p:txBody>
          <a:bodyPr/>
          <a:lstStyle>
            <a:lvl1pPr>
              <a:defRPr/>
            </a:lvl1pPr>
          </a:lstStyle>
          <a:p>
            <a:pPr>
              <a:defRPr/>
            </a:pPr>
            <a:fld id="{058DA49C-C38F-4CEB-A78D-E151A2542D0D}" type="slidenum">
              <a:rPr lang="ru-RU"/>
              <a:pPr>
                <a:defRPr/>
              </a:pPr>
              <a:t>‹#›</a:t>
            </a:fld>
            <a:endParaRPr lang="ru-RU"/>
          </a:p>
        </p:txBody>
      </p:sp>
      <p:sp>
        <p:nvSpPr>
          <p:cNvPr id="5"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p:txBody>
          <a:bodyPr/>
          <a:lstStyle>
            <a:lvl1pPr>
              <a:defRPr/>
            </a:lvl1pPr>
          </a:lstStyle>
          <a:p>
            <a:pPr>
              <a:defRPr/>
            </a:pPr>
            <a:endParaRPr lang="ru-RU"/>
          </a:p>
        </p:txBody>
      </p:sp>
      <p:sp>
        <p:nvSpPr>
          <p:cNvPr id="3" name="Rectangle 27"/>
          <p:cNvSpPr>
            <a:spLocks noGrp="1" noChangeArrowheads="1"/>
          </p:cNvSpPr>
          <p:nvPr>
            <p:ph type="sldNum" sz="quarter" idx="11"/>
          </p:nvPr>
        </p:nvSpPr>
        <p:spPr/>
        <p:txBody>
          <a:bodyPr/>
          <a:lstStyle>
            <a:lvl1pPr>
              <a:defRPr/>
            </a:lvl1pPr>
          </a:lstStyle>
          <a:p>
            <a:pPr>
              <a:defRPr/>
            </a:pPr>
            <a:fld id="{4A40F767-7E2D-4B8D-AF2B-82177EB352E4}" type="slidenum">
              <a:rPr lang="ru-RU"/>
              <a:pPr>
                <a:defRPr/>
              </a:pPr>
              <a:t>‹#›</a:t>
            </a:fld>
            <a:endParaRPr lang="ru-RU"/>
          </a:p>
        </p:txBody>
      </p:sp>
      <p:sp>
        <p:nvSpPr>
          <p:cNvPr id="4"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6"/>
          <p:cNvSpPr>
            <a:spLocks noGrp="1" noChangeArrowheads="1"/>
          </p:cNvSpPr>
          <p:nvPr>
            <p:ph type="ftr" sz="quarter" idx="10"/>
          </p:nvPr>
        </p:nvSpPr>
        <p:spPr/>
        <p:txBody>
          <a:bodyPr/>
          <a:lstStyle>
            <a:lvl1pPr>
              <a:defRPr/>
            </a:lvl1pPr>
          </a:lstStyle>
          <a:p>
            <a:pPr>
              <a:defRPr/>
            </a:pPr>
            <a:endParaRPr lang="ru-RU"/>
          </a:p>
        </p:txBody>
      </p:sp>
      <p:sp>
        <p:nvSpPr>
          <p:cNvPr id="6" name="Rectangle 27"/>
          <p:cNvSpPr>
            <a:spLocks noGrp="1" noChangeArrowheads="1"/>
          </p:cNvSpPr>
          <p:nvPr>
            <p:ph type="sldNum" sz="quarter" idx="11"/>
          </p:nvPr>
        </p:nvSpPr>
        <p:spPr/>
        <p:txBody>
          <a:bodyPr/>
          <a:lstStyle>
            <a:lvl1pPr>
              <a:defRPr/>
            </a:lvl1pPr>
          </a:lstStyle>
          <a:p>
            <a:pPr>
              <a:defRPr/>
            </a:pPr>
            <a:fld id="{7160CFD8-94CE-445E-A39D-3935C2FA6278}" type="slidenum">
              <a:rPr lang="ru-RU"/>
              <a:pPr>
                <a:defRPr/>
              </a:pPr>
              <a:t>‹#›</a:t>
            </a:fld>
            <a:endParaRPr lang="ru-RU"/>
          </a:p>
        </p:txBody>
      </p:sp>
      <p:sp>
        <p:nvSpPr>
          <p:cNvPr id="7"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6"/>
          <p:cNvSpPr>
            <a:spLocks noGrp="1" noChangeArrowheads="1"/>
          </p:cNvSpPr>
          <p:nvPr>
            <p:ph type="ftr" sz="quarter" idx="10"/>
          </p:nvPr>
        </p:nvSpPr>
        <p:spPr/>
        <p:txBody>
          <a:bodyPr/>
          <a:lstStyle>
            <a:lvl1pPr>
              <a:defRPr/>
            </a:lvl1pPr>
          </a:lstStyle>
          <a:p>
            <a:pPr>
              <a:defRPr/>
            </a:pPr>
            <a:endParaRPr lang="ru-RU"/>
          </a:p>
        </p:txBody>
      </p:sp>
      <p:sp>
        <p:nvSpPr>
          <p:cNvPr id="6" name="Rectangle 27"/>
          <p:cNvSpPr>
            <a:spLocks noGrp="1" noChangeArrowheads="1"/>
          </p:cNvSpPr>
          <p:nvPr>
            <p:ph type="sldNum" sz="quarter" idx="11"/>
          </p:nvPr>
        </p:nvSpPr>
        <p:spPr/>
        <p:txBody>
          <a:bodyPr/>
          <a:lstStyle>
            <a:lvl1pPr>
              <a:defRPr/>
            </a:lvl1pPr>
          </a:lstStyle>
          <a:p>
            <a:pPr>
              <a:defRPr/>
            </a:pPr>
            <a:fld id="{2969905C-0AFE-4E71-8D68-63F4FD2EB5C6}" type="slidenum">
              <a:rPr lang="ru-RU"/>
              <a:pPr>
                <a:defRPr/>
              </a:pPr>
              <a:t>‹#›</a:t>
            </a:fld>
            <a:endParaRPr lang="ru-RU"/>
          </a:p>
        </p:txBody>
      </p:sp>
      <p:sp>
        <p:nvSpPr>
          <p:cNvPr id="7"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p:txBody>
          <a:bodyPr/>
          <a:lstStyle>
            <a:lvl1pPr>
              <a:defRPr/>
            </a:lvl1pPr>
          </a:lstStyle>
          <a:p>
            <a:pPr>
              <a:defRPr/>
            </a:pPr>
            <a:endParaRPr lang="ru-RU"/>
          </a:p>
        </p:txBody>
      </p:sp>
      <p:sp>
        <p:nvSpPr>
          <p:cNvPr id="5" name="Rectangle 27"/>
          <p:cNvSpPr>
            <a:spLocks noGrp="1" noChangeArrowheads="1"/>
          </p:cNvSpPr>
          <p:nvPr>
            <p:ph type="sldNum" sz="quarter" idx="11"/>
          </p:nvPr>
        </p:nvSpPr>
        <p:spPr/>
        <p:txBody>
          <a:bodyPr/>
          <a:lstStyle>
            <a:lvl1pPr>
              <a:defRPr/>
            </a:lvl1pPr>
          </a:lstStyle>
          <a:p>
            <a:pPr>
              <a:defRPr/>
            </a:pPr>
            <a:fld id="{B65511E4-7D97-4D6C-BA1D-4BBB2A3C71D8}" type="slidenum">
              <a:rPr lang="ru-RU"/>
              <a:pPr>
                <a:defRPr/>
              </a:pPr>
              <a:t>‹#›</a:t>
            </a:fld>
            <a:endParaRPr lang="ru-RU"/>
          </a:p>
        </p:txBody>
      </p:sp>
      <p:sp>
        <p:nvSpPr>
          <p:cNvPr id="6" name="Rectangle 28"/>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152400"/>
            <a:ext cx="9159875" cy="6858000"/>
            <a:chOff x="0" y="0"/>
            <a:chExt cx="5770" cy="4320"/>
          </a:xfrm>
        </p:grpSpPr>
        <p:sp>
          <p:nvSpPr>
            <p:cNvPr id="307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ru-RU"/>
            </a:p>
          </p:txBody>
        </p:sp>
        <p:sp>
          <p:nvSpPr>
            <p:cNvPr id="307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307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3072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ru-RU"/>
            </a:p>
          </p:txBody>
        </p:sp>
        <p:sp>
          <p:nvSpPr>
            <p:cNvPr id="307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307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307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307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307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307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3073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073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07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307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ru-RU"/>
            </a:p>
          </p:txBody>
        </p:sp>
        <p:sp>
          <p:nvSpPr>
            <p:cNvPr id="307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307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307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307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307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3074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ru-RU"/>
            </a:p>
          </p:txBody>
        </p:sp>
        <p:sp>
          <p:nvSpPr>
            <p:cNvPr id="3074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grpSp>
      <p:sp>
        <p:nvSpPr>
          <p:cNvPr id="30744"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30745"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46"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a:defRPr/>
            </a:pPr>
            <a:endParaRPr lang="ru-RU"/>
          </a:p>
        </p:txBody>
      </p:sp>
      <p:sp>
        <p:nvSpPr>
          <p:cNvPr id="30747"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a:defRPr/>
            </a:pPr>
            <a:fld id="{6F731CC5-CA32-476A-A673-662EFAE9D02E}" type="slidenum">
              <a:rPr lang="ru-RU"/>
              <a:pPr>
                <a:defRPr/>
              </a:pPr>
              <a:t>‹#›</a:t>
            </a:fld>
            <a:endParaRPr lang="ru-RU"/>
          </a:p>
        </p:txBody>
      </p:sp>
      <p:sp>
        <p:nvSpPr>
          <p:cNvPr id="30748"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a:defRPr/>
            </a:pPr>
            <a:endParaRPr lang="ru-RU"/>
          </a:p>
        </p:txBody>
      </p:sp>
    </p:spTree>
  </p:cSld>
  <p:clrMap bg1="dk2" tx1="lt1" bg2="dk1" tx2="lt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4"/>
                                        </p:tgtEl>
                                        <p:attrNameLst>
                                          <p:attrName>style.visibility</p:attrName>
                                        </p:attrNameLst>
                                      </p:cBhvr>
                                      <p:to>
                                        <p:strVal val="visible"/>
                                      </p:to>
                                    </p:set>
                                    <p:animEffect transition="in" filter="fade">
                                      <p:cBhvr>
                                        <p:cTn id="7" dur="2000"/>
                                        <p:tgtEl>
                                          <p:spTgt spid="307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45">
                                            <p:txEl>
                                              <p:pRg st="0" end="0"/>
                                            </p:txEl>
                                          </p:spTgt>
                                        </p:tgtEl>
                                        <p:attrNameLst>
                                          <p:attrName>style.visibility</p:attrName>
                                        </p:attrNameLst>
                                      </p:cBhvr>
                                      <p:to>
                                        <p:strVal val="visible"/>
                                      </p:to>
                                    </p:set>
                                    <p:animEffect transition="in" filter="fade">
                                      <p:cBhvr>
                                        <p:cTn id="12" dur="2000"/>
                                        <p:tgtEl>
                                          <p:spTgt spid="3074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45">
                                            <p:txEl>
                                              <p:pRg st="1" end="1"/>
                                            </p:txEl>
                                          </p:spTgt>
                                        </p:tgtEl>
                                        <p:attrNameLst>
                                          <p:attrName>style.visibility</p:attrName>
                                        </p:attrNameLst>
                                      </p:cBhvr>
                                      <p:to>
                                        <p:strVal val="visible"/>
                                      </p:to>
                                    </p:set>
                                    <p:animEffect transition="in" filter="fade">
                                      <p:cBhvr>
                                        <p:cTn id="15" dur="2000"/>
                                        <p:tgtEl>
                                          <p:spTgt spid="3074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45">
                                            <p:txEl>
                                              <p:pRg st="2" end="2"/>
                                            </p:txEl>
                                          </p:spTgt>
                                        </p:tgtEl>
                                        <p:attrNameLst>
                                          <p:attrName>style.visibility</p:attrName>
                                        </p:attrNameLst>
                                      </p:cBhvr>
                                      <p:to>
                                        <p:strVal val="visible"/>
                                      </p:to>
                                    </p:set>
                                    <p:animEffect transition="in" filter="fade">
                                      <p:cBhvr>
                                        <p:cTn id="18" dur="2000"/>
                                        <p:tgtEl>
                                          <p:spTgt spid="3074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745">
                                            <p:txEl>
                                              <p:pRg st="3" end="3"/>
                                            </p:txEl>
                                          </p:spTgt>
                                        </p:tgtEl>
                                        <p:attrNameLst>
                                          <p:attrName>style.visibility</p:attrName>
                                        </p:attrNameLst>
                                      </p:cBhvr>
                                      <p:to>
                                        <p:strVal val="visible"/>
                                      </p:to>
                                    </p:set>
                                    <p:animEffect transition="in" filter="fade">
                                      <p:cBhvr>
                                        <p:cTn id="21" dur="2000"/>
                                        <p:tgtEl>
                                          <p:spTgt spid="3074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0745">
                                            <p:txEl>
                                              <p:pRg st="4" end="4"/>
                                            </p:txEl>
                                          </p:spTgt>
                                        </p:tgtEl>
                                        <p:attrNameLst>
                                          <p:attrName>style.visibility</p:attrName>
                                        </p:attrNameLst>
                                      </p:cBhvr>
                                      <p:to>
                                        <p:strVal val="visible"/>
                                      </p:to>
                                    </p:set>
                                    <p:animEffect transition="in" filter="fade">
                                      <p:cBhvr>
                                        <p:cTn id="24" dur="2000"/>
                                        <p:tgtEl>
                                          <p:spTgt spid="307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4" grpId="0"/>
      <p:bldP spid="30745" grpId="0" build="p">
        <p:tmplLst>
          <p:tmpl lvl="1">
            <p:tnLst>
              <p:par>
                <p:cTn presetID="10" presetClass="entr" presetSubtype="0" fill="hold" nodeType="clickEffect">
                  <p:stCondLst>
                    <p:cond delay="0"/>
                  </p:stCondLst>
                  <p:childTnLst>
                    <p:set>
                      <p:cBhvr>
                        <p:cTn dur="1" fill="hold">
                          <p:stCondLst>
                            <p:cond delay="0"/>
                          </p:stCondLst>
                        </p:cTn>
                        <p:tgtEl>
                          <p:spTgt spid="30745"/>
                        </p:tgtEl>
                        <p:attrNameLst>
                          <p:attrName>style.visibility</p:attrName>
                        </p:attrNameLst>
                      </p:cBhvr>
                      <p:to>
                        <p:strVal val="visible"/>
                      </p:to>
                    </p:set>
                    <p:animEffect transition="in" filter="fade">
                      <p:cBhvr>
                        <p:cTn dur="2000"/>
                        <p:tgtEl>
                          <p:spTgt spid="3074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0745"/>
                        </p:tgtEl>
                        <p:attrNameLst>
                          <p:attrName>style.visibility</p:attrName>
                        </p:attrNameLst>
                      </p:cBhvr>
                      <p:to>
                        <p:strVal val="visible"/>
                      </p:to>
                    </p:set>
                    <p:animEffect transition="in" filter="fade">
                      <p:cBhvr>
                        <p:cTn dur="2000"/>
                        <p:tgtEl>
                          <p:spTgt spid="3074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0745"/>
                        </p:tgtEl>
                        <p:attrNameLst>
                          <p:attrName>style.visibility</p:attrName>
                        </p:attrNameLst>
                      </p:cBhvr>
                      <p:to>
                        <p:strVal val="visible"/>
                      </p:to>
                    </p:set>
                    <p:animEffect transition="in" filter="fade">
                      <p:cBhvr>
                        <p:cTn dur="2000"/>
                        <p:tgtEl>
                          <p:spTgt spid="3074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0745"/>
                        </p:tgtEl>
                        <p:attrNameLst>
                          <p:attrName>style.visibility</p:attrName>
                        </p:attrNameLst>
                      </p:cBhvr>
                      <p:to>
                        <p:strVal val="visible"/>
                      </p:to>
                    </p:set>
                    <p:animEffect transition="in" filter="fade">
                      <p:cBhvr>
                        <p:cTn dur="2000"/>
                        <p:tgtEl>
                          <p:spTgt spid="3074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0745"/>
                        </p:tgtEl>
                        <p:attrNameLst>
                          <p:attrName>style.visibility</p:attrName>
                        </p:attrNameLst>
                      </p:cBhvr>
                      <p:to>
                        <p:strVal val="visible"/>
                      </p:to>
                    </p:set>
                    <p:animEffect transition="in" filter="fade">
                      <p:cBhvr>
                        <p:cTn dur="2000"/>
                        <p:tgtEl>
                          <p:spTgt spid="30745"/>
                        </p:tgtEl>
                      </p:cBhvr>
                    </p:animEffect>
                  </p:childTnLst>
                </p:cTn>
              </p:par>
            </p:tnLst>
          </p:tmpl>
        </p:tmplLst>
      </p:bldP>
    </p:bldLst>
  </p:timing>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457200" y="1676400"/>
            <a:ext cx="8382000" cy="1200150"/>
          </a:xfrm>
          <a:prstGeom prst="rect">
            <a:avLst/>
          </a:prstGeom>
          <a:noFill/>
          <a:ln w="9525">
            <a:noFill/>
            <a:miter lim="800000"/>
            <a:headEnd/>
            <a:tailEnd/>
          </a:ln>
        </p:spPr>
        <p:txBody>
          <a:bodyPr>
            <a:spAutoFit/>
          </a:bodyPr>
          <a:lstStyle/>
          <a:p>
            <a:pPr algn="ctr"/>
            <a:r>
              <a:rPr lang="ru-RU" sz="3600" b="1">
                <a:solidFill>
                  <a:srgbClr val="FFFF00"/>
                </a:solidFill>
                <a:latin typeface="Calibri" pitchFamily="34" charset="0"/>
              </a:rPr>
              <a:t>НЕЗНАКОМЫЕ </a:t>
            </a:r>
          </a:p>
          <a:p>
            <a:pPr algn="ctr"/>
            <a:r>
              <a:rPr lang="ru-RU" sz="3600" b="1">
                <a:solidFill>
                  <a:srgbClr val="FFFF00"/>
                </a:solidFill>
                <a:latin typeface="Calibri" pitchFamily="34" charset="0"/>
              </a:rPr>
              <a:t>ЗНАКОМЫЕ МЕТОДИКИ                                                                                                                                  </a:t>
            </a:r>
          </a:p>
        </p:txBody>
      </p:sp>
      <p:sp>
        <p:nvSpPr>
          <p:cNvPr id="14339" name="TextBox 2"/>
          <p:cNvSpPr txBox="1">
            <a:spLocks noChangeArrowheads="1"/>
          </p:cNvSpPr>
          <p:nvPr/>
        </p:nvSpPr>
        <p:spPr bwMode="auto">
          <a:xfrm>
            <a:off x="5638800" y="4191000"/>
            <a:ext cx="3505200" cy="825500"/>
          </a:xfrm>
          <a:prstGeom prst="rect">
            <a:avLst/>
          </a:prstGeom>
          <a:noFill/>
          <a:ln w="9525">
            <a:noFill/>
            <a:miter lim="800000"/>
            <a:headEnd/>
            <a:tailEnd/>
          </a:ln>
        </p:spPr>
        <p:txBody>
          <a:bodyPr>
            <a:spAutoFit/>
          </a:bodyPr>
          <a:lstStyle/>
          <a:p>
            <a:r>
              <a:rPr lang="ru-RU" sz="1600">
                <a:latin typeface="Calibri" pitchFamily="34" charset="0"/>
              </a:rPr>
              <a:t>Учитель русского языка и литературы</a:t>
            </a:r>
          </a:p>
          <a:p>
            <a:r>
              <a:rPr lang="ru-RU" sz="1600">
                <a:latin typeface="Calibri" pitchFamily="34" charset="0"/>
              </a:rPr>
              <a:t>МОУ СОШ №10 </a:t>
            </a:r>
          </a:p>
          <a:p>
            <a:r>
              <a:rPr lang="ru-RU" sz="1600">
                <a:latin typeface="Calibri" pitchFamily="34" charset="0"/>
              </a:rPr>
              <a:t>Е.В.Гарова </a:t>
            </a:r>
          </a:p>
        </p:txBody>
      </p:sp>
      <p:sp>
        <p:nvSpPr>
          <p:cNvPr id="14340" name="TextBox 3"/>
          <p:cNvSpPr txBox="1">
            <a:spLocks noChangeArrowheads="1"/>
          </p:cNvSpPr>
          <p:nvPr/>
        </p:nvSpPr>
        <p:spPr bwMode="auto">
          <a:xfrm>
            <a:off x="3352800" y="5791200"/>
            <a:ext cx="2514600" cy="523875"/>
          </a:xfrm>
          <a:prstGeom prst="rect">
            <a:avLst/>
          </a:prstGeom>
          <a:noFill/>
          <a:ln w="9525">
            <a:noFill/>
            <a:miter lim="800000"/>
            <a:headEnd/>
            <a:tailEnd/>
          </a:ln>
        </p:spPr>
        <p:txBody>
          <a:bodyPr>
            <a:spAutoFit/>
          </a:bodyPr>
          <a:lstStyle/>
          <a:p>
            <a:pPr algn="ctr"/>
            <a:r>
              <a:rPr lang="ru-RU" sz="1400" b="1">
                <a:solidFill>
                  <a:srgbClr val="FFFF00"/>
                </a:solidFill>
                <a:latin typeface="Calibri" pitchFamily="34" charset="0"/>
              </a:rPr>
              <a:t>г. Королёв</a:t>
            </a:r>
          </a:p>
          <a:p>
            <a:pPr algn="ctr"/>
            <a:r>
              <a:rPr lang="ru-RU" sz="1400" b="1">
                <a:solidFill>
                  <a:srgbClr val="FFFF00"/>
                </a:solidFill>
                <a:latin typeface="Calibri" pitchFamily="34" charset="0"/>
              </a:rPr>
              <a:t>2011 г.</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4596" name="Прямоугольник 2"/>
          <p:cNvSpPr>
            <a:spLocks noChangeArrowheads="1"/>
          </p:cNvSpPr>
          <p:nvPr/>
        </p:nvSpPr>
        <p:spPr bwMode="auto">
          <a:xfrm>
            <a:off x="381000" y="228600"/>
            <a:ext cx="8382000" cy="6370638"/>
          </a:xfrm>
          <a:prstGeom prst="rect">
            <a:avLst/>
          </a:prstGeom>
          <a:noFill/>
          <a:ln w="9525">
            <a:noFill/>
            <a:miter lim="800000"/>
            <a:headEnd/>
            <a:tailEnd/>
          </a:ln>
        </p:spPr>
        <p:txBody>
          <a:bodyPr>
            <a:spAutoFit/>
          </a:bodyPr>
          <a:lstStyle/>
          <a:p>
            <a:pPr algn="ctr">
              <a:defRPr/>
            </a:pPr>
            <a:r>
              <a:rPr lang="ru-RU" sz="3600" b="1" dirty="0" smtClean="0">
                <a:solidFill>
                  <a:srgbClr val="C00000"/>
                </a:solidFill>
                <a:latin typeface="Calibri" pitchFamily="34" charset="0"/>
              </a:rPr>
              <a:t>Слуховая система</a:t>
            </a:r>
            <a:endParaRPr lang="ru-RU" sz="3600" b="1" dirty="0">
              <a:latin typeface="+mn-lt"/>
            </a:endParaRPr>
          </a:p>
          <a:p>
            <a:pPr algn="ctr">
              <a:defRPr/>
            </a:pPr>
            <a:endParaRPr lang="ru-RU" sz="2000" b="1" dirty="0">
              <a:latin typeface="+mn-lt"/>
            </a:endParaRPr>
          </a:p>
          <a:p>
            <a:pPr>
              <a:defRPr/>
            </a:pPr>
            <a:r>
              <a:rPr lang="ru-RU" sz="2000" b="1" dirty="0">
                <a:latin typeface="+mn-lt"/>
              </a:rPr>
              <a:t>            </a:t>
            </a:r>
            <a:r>
              <a:rPr lang="ru-RU" sz="2000" u="sng" dirty="0">
                <a:latin typeface="+mn-lt"/>
              </a:rPr>
              <a:t>неречевой слух</a:t>
            </a:r>
            <a:r>
              <a:rPr lang="ru-RU" sz="2000" dirty="0">
                <a:latin typeface="+mn-lt"/>
              </a:rPr>
              <a:t>                               </a:t>
            </a:r>
            <a:r>
              <a:rPr lang="ru-RU" sz="2000" u="sng" dirty="0">
                <a:latin typeface="+mn-lt"/>
              </a:rPr>
              <a:t>речевой </a:t>
            </a:r>
            <a:r>
              <a:rPr lang="ru-RU" sz="2000" u="sng" dirty="0" smtClean="0">
                <a:latin typeface="+mn-lt"/>
              </a:rPr>
              <a:t>слух</a:t>
            </a:r>
            <a:endParaRPr lang="ru-RU" sz="2000" u="sng" dirty="0">
              <a:latin typeface="+mn-lt"/>
            </a:endParaRPr>
          </a:p>
          <a:p>
            <a:pPr>
              <a:defRPr/>
            </a:pPr>
            <a:endParaRPr lang="ru-RU" sz="2000" b="1" dirty="0">
              <a:latin typeface="+mn-lt"/>
            </a:endParaRPr>
          </a:p>
          <a:p>
            <a:pPr>
              <a:defRPr/>
            </a:pPr>
            <a:r>
              <a:rPr lang="ru-RU" sz="2000" dirty="0" err="1">
                <a:latin typeface="+mn-lt"/>
              </a:rPr>
              <a:t>сособность</a:t>
            </a:r>
            <a:r>
              <a:rPr lang="ru-RU" sz="2000" dirty="0">
                <a:latin typeface="+mn-lt"/>
              </a:rPr>
              <a:t> </a:t>
            </a:r>
            <a:r>
              <a:rPr lang="ru-RU" sz="2000" dirty="0" smtClean="0">
                <a:latin typeface="+mn-lt"/>
              </a:rPr>
              <a:t>ориентироваться                    способность </a:t>
            </a:r>
            <a:r>
              <a:rPr lang="ru-RU" sz="2000" dirty="0">
                <a:latin typeface="+mn-lt"/>
              </a:rPr>
              <a:t>слышать</a:t>
            </a:r>
          </a:p>
          <a:p>
            <a:pPr>
              <a:defRPr/>
            </a:pPr>
            <a:r>
              <a:rPr lang="ru-RU" sz="2000" dirty="0">
                <a:latin typeface="+mn-lt"/>
              </a:rPr>
              <a:t> в неречевых звуках                         </a:t>
            </a:r>
            <a:r>
              <a:rPr lang="ru-RU" sz="2000" dirty="0" smtClean="0">
                <a:latin typeface="+mn-lt"/>
              </a:rPr>
              <a:t>        </a:t>
            </a:r>
            <a:r>
              <a:rPr lang="ru-RU" sz="2000" dirty="0">
                <a:latin typeface="+mn-lt"/>
              </a:rPr>
              <a:t>и анализировать</a:t>
            </a:r>
          </a:p>
          <a:p>
            <a:pPr>
              <a:defRPr/>
            </a:pPr>
            <a:r>
              <a:rPr lang="ru-RU" sz="2000" dirty="0">
                <a:latin typeface="+mn-lt"/>
              </a:rPr>
              <a:t>                                                               звуки речи (родного или</a:t>
            </a:r>
          </a:p>
          <a:p>
            <a:pPr>
              <a:defRPr/>
            </a:pPr>
            <a:r>
              <a:rPr lang="ru-RU" sz="2000" dirty="0">
                <a:latin typeface="+mn-lt"/>
              </a:rPr>
              <a:t>                                                               другого языка</a:t>
            </a:r>
            <a:r>
              <a:rPr lang="ru-RU" sz="2000" dirty="0" smtClean="0">
                <a:latin typeface="+mn-lt"/>
              </a:rPr>
              <a:t>)</a:t>
            </a:r>
            <a:endParaRPr lang="ru-RU" sz="2000" dirty="0">
              <a:latin typeface="+mn-lt"/>
            </a:endParaRPr>
          </a:p>
          <a:p>
            <a:pPr>
              <a:defRPr/>
            </a:pPr>
            <a:endParaRPr lang="ru-RU" sz="2000" dirty="0">
              <a:latin typeface="+mn-lt"/>
            </a:endParaRPr>
          </a:p>
          <a:p>
            <a:pPr>
              <a:defRPr/>
            </a:pPr>
            <a:r>
              <a:rPr lang="ru-RU" sz="2000" dirty="0">
                <a:latin typeface="+mn-lt"/>
              </a:rPr>
              <a:t>                                                               фонематический </a:t>
            </a:r>
            <a:r>
              <a:rPr lang="ru-RU" sz="2000" dirty="0" smtClean="0">
                <a:latin typeface="+mn-lt"/>
              </a:rPr>
              <a:t>слух</a:t>
            </a:r>
            <a:endParaRPr lang="ru-RU" sz="2000" dirty="0">
              <a:latin typeface="+mn-lt"/>
            </a:endParaRPr>
          </a:p>
          <a:p>
            <a:pPr>
              <a:defRPr/>
            </a:pPr>
            <a:r>
              <a:rPr lang="ru-RU" sz="2000" dirty="0">
                <a:latin typeface="+mn-lt"/>
              </a:rPr>
              <a:t>                                                              </a:t>
            </a:r>
            <a:r>
              <a:rPr lang="ru-RU" sz="2000" dirty="0" smtClean="0">
                <a:latin typeface="+mn-lt"/>
              </a:rPr>
              <a:t>  ( </a:t>
            </a:r>
            <a:r>
              <a:rPr lang="ru-RU" sz="2000" dirty="0">
                <a:latin typeface="+mn-lt"/>
              </a:rPr>
              <a:t>часть грамотности)</a:t>
            </a:r>
          </a:p>
          <a:p>
            <a:pPr>
              <a:defRPr/>
            </a:pPr>
            <a:endParaRPr lang="ru-RU" sz="2000" b="1" dirty="0">
              <a:latin typeface="+mn-lt"/>
            </a:endParaRPr>
          </a:p>
          <a:p>
            <a:pPr>
              <a:defRPr/>
            </a:pPr>
            <a:endParaRPr lang="ru-RU" sz="2800" b="1" dirty="0">
              <a:latin typeface="Calibri" pitchFamily="34" charset="0"/>
            </a:endParaRPr>
          </a:p>
          <a:p>
            <a:pPr>
              <a:defRPr/>
            </a:pPr>
            <a:endParaRPr lang="ru-RU" sz="2800" b="1" dirty="0">
              <a:latin typeface="Calibri" pitchFamily="34" charset="0"/>
            </a:endParaRPr>
          </a:p>
          <a:p>
            <a:pPr>
              <a:defRPr/>
            </a:pPr>
            <a:endParaRPr lang="ru-RU" sz="2800" b="1" dirty="0">
              <a:latin typeface="Calibri" pitchFamily="34" charset="0"/>
            </a:endParaRPr>
          </a:p>
          <a:p>
            <a:pPr>
              <a:defRPr/>
            </a:pPr>
            <a:endParaRPr lang="ru-RU" sz="2800" b="1" dirty="0">
              <a:latin typeface="Calibri" pitchFamily="34" charset="0"/>
            </a:endParaRPr>
          </a:p>
          <a:p>
            <a:pPr algn="ctr">
              <a:defRPr/>
            </a:pPr>
            <a:endParaRPr lang="ru-RU" sz="2800" b="1" dirty="0">
              <a:latin typeface="Calibri" pitchFamily="34" charset="0"/>
            </a:endParaRPr>
          </a:p>
        </p:txBody>
      </p:sp>
      <p:sp>
        <p:nvSpPr>
          <p:cNvPr id="8" name="TextBox 7"/>
          <p:cNvSpPr txBox="1"/>
          <p:nvPr/>
        </p:nvSpPr>
        <p:spPr>
          <a:xfrm>
            <a:off x="4724400" y="4114800"/>
            <a:ext cx="4191000" cy="400050"/>
          </a:xfrm>
          <a:prstGeom prst="rect">
            <a:avLst/>
          </a:prstGeom>
          <a:noFill/>
        </p:spPr>
        <p:txBody>
          <a:bodyPr>
            <a:spAutoFit/>
          </a:bodyPr>
          <a:lstStyle/>
          <a:p>
            <a:pPr>
              <a:defRPr/>
            </a:pPr>
            <a:r>
              <a:rPr lang="ru-RU" sz="2000" dirty="0">
                <a:latin typeface="+mn-lt"/>
              </a:rPr>
              <a:t>    </a:t>
            </a:r>
            <a:r>
              <a:rPr lang="ru-RU" sz="2000" dirty="0" smtClean="0">
                <a:latin typeface="+mn-lt"/>
              </a:rPr>
              <a:t>   </a:t>
            </a:r>
            <a:r>
              <a:rPr lang="ru-RU" sz="2000" dirty="0">
                <a:latin typeface="+mn-lt"/>
              </a:rPr>
              <a:t>Акустическая </a:t>
            </a:r>
            <a:r>
              <a:rPr lang="ru-RU" sz="2000" dirty="0" err="1">
                <a:latin typeface="+mn-lt"/>
              </a:rPr>
              <a:t>дисграфия</a:t>
            </a:r>
            <a:endParaRPr lang="ru-RU" sz="2000" dirty="0">
              <a:latin typeface="+mn-lt"/>
            </a:endParaRPr>
          </a:p>
        </p:txBody>
      </p:sp>
      <p:cxnSp>
        <p:nvCxnSpPr>
          <p:cNvPr id="10" name="Прямая со стрелкой 9"/>
          <p:cNvCxnSpPr/>
          <p:nvPr/>
        </p:nvCxnSpPr>
        <p:spPr>
          <a:xfrm rot="5400000">
            <a:off x="6286501" y="30861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6362701" y="40005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flipV="1">
            <a:off x="3276600" y="762000"/>
            <a:ext cx="1143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4419600" y="762000"/>
            <a:ext cx="1066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4800" y="3962400"/>
            <a:ext cx="4191000" cy="1323439"/>
          </a:xfrm>
          <a:prstGeom prst="rect">
            <a:avLst/>
          </a:prstGeom>
          <a:noFill/>
        </p:spPr>
        <p:txBody>
          <a:bodyPr>
            <a:spAutoFit/>
          </a:bodyPr>
          <a:lstStyle/>
          <a:p>
            <a:pPr>
              <a:defRPr/>
            </a:pPr>
            <a:r>
              <a:rPr lang="ru-RU" sz="2000" dirty="0">
                <a:latin typeface="+mn-lt"/>
              </a:rPr>
              <a:t>Человеческая речь использует звуки особого рода, основанные на </a:t>
            </a:r>
            <a:r>
              <a:rPr lang="ru-RU" sz="2000" dirty="0" smtClean="0">
                <a:latin typeface="+mn-lt"/>
              </a:rPr>
              <a:t> </a:t>
            </a:r>
            <a:r>
              <a:rPr lang="ru-RU" sz="2000" dirty="0" smtClean="0">
                <a:solidFill>
                  <a:schemeClr val="accent6"/>
                </a:solidFill>
                <a:latin typeface="+mn-lt"/>
              </a:rPr>
              <a:t>ритмических </a:t>
            </a:r>
            <a:r>
              <a:rPr lang="ru-RU" sz="2000" dirty="0">
                <a:solidFill>
                  <a:schemeClr val="accent6"/>
                </a:solidFill>
                <a:latin typeface="+mn-lt"/>
              </a:rPr>
              <a:t>звуковых структурах</a:t>
            </a:r>
          </a:p>
        </p:txBody>
      </p:sp>
      <p:sp>
        <p:nvSpPr>
          <p:cNvPr id="23" name="TextBox 22"/>
          <p:cNvSpPr txBox="1"/>
          <p:nvPr/>
        </p:nvSpPr>
        <p:spPr>
          <a:xfrm>
            <a:off x="1676400" y="5334000"/>
            <a:ext cx="6248400" cy="1015663"/>
          </a:xfrm>
          <a:prstGeom prst="rect">
            <a:avLst/>
          </a:prstGeom>
          <a:noFill/>
        </p:spPr>
        <p:txBody>
          <a:bodyPr wrap="square">
            <a:spAutoFit/>
          </a:bodyPr>
          <a:lstStyle/>
          <a:p>
            <a:pPr>
              <a:defRPr/>
            </a:pPr>
            <a:r>
              <a:rPr lang="ru-RU" sz="2000" i="1" dirty="0">
                <a:solidFill>
                  <a:schemeClr val="accent6"/>
                </a:solidFill>
                <a:latin typeface="+mn-lt"/>
              </a:rPr>
              <a:t>•</a:t>
            </a:r>
            <a:r>
              <a:rPr lang="ru-RU" sz="2000" dirty="0">
                <a:latin typeface="+mn-lt"/>
              </a:rPr>
              <a:t> </a:t>
            </a:r>
            <a:r>
              <a:rPr lang="ru-RU" sz="2000" i="1" dirty="0">
                <a:latin typeface="+mn-lt"/>
              </a:rPr>
              <a:t>воспроизведение ритмов;</a:t>
            </a:r>
          </a:p>
          <a:p>
            <a:pPr>
              <a:defRPr/>
            </a:pPr>
            <a:r>
              <a:rPr lang="ru-RU" sz="2000" i="1" dirty="0">
                <a:solidFill>
                  <a:schemeClr val="accent6"/>
                </a:solidFill>
                <a:latin typeface="+mn-lt"/>
              </a:rPr>
              <a:t>•</a:t>
            </a:r>
            <a:r>
              <a:rPr lang="ru-RU" sz="2000" i="1" dirty="0">
                <a:latin typeface="+mn-lt"/>
              </a:rPr>
              <a:t> сочетание отстукивания ритма и </a:t>
            </a:r>
            <a:r>
              <a:rPr lang="ru-RU" sz="2000" i="1" dirty="0" smtClean="0">
                <a:latin typeface="+mn-lt"/>
              </a:rPr>
              <a:t>проговаривание</a:t>
            </a:r>
            <a:r>
              <a:rPr lang="ru-RU" sz="2000" dirty="0" smtClean="0">
                <a:latin typeface="+mn-lt"/>
              </a:rPr>
              <a:t>                                        </a:t>
            </a:r>
            <a:r>
              <a:rPr lang="ru-RU" sz="2000" dirty="0" smtClean="0">
                <a:solidFill>
                  <a:schemeClr val="accent6"/>
                </a:solidFill>
                <a:latin typeface="+mn-lt"/>
              </a:rPr>
              <a:t>•</a:t>
            </a:r>
            <a:r>
              <a:rPr lang="ru-RU" sz="2000" dirty="0" smtClean="0">
                <a:latin typeface="+mn-lt"/>
              </a:rPr>
              <a:t> </a:t>
            </a:r>
            <a:r>
              <a:rPr lang="ru-RU" sz="2000" i="1" dirty="0">
                <a:latin typeface="+mn-lt"/>
              </a:rPr>
              <a:t>рифмованные фразы</a:t>
            </a:r>
            <a:r>
              <a:rPr lang="ru-RU" sz="2000" dirty="0">
                <a:latin typeface="+mn-lt"/>
              </a:rPr>
              <a:t>.</a:t>
            </a:r>
          </a:p>
        </p:txBody>
      </p:sp>
      <p:sp>
        <p:nvSpPr>
          <p:cNvPr id="11" name="TextBox 10"/>
          <p:cNvSpPr txBox="1"/>
          <p:nvPr/>
        </p:nvSpPr>
        <p:spPr>
          <a:xfrm>
            <a:off x="6629400" y="152400"/>
            <a:ext cx="2209800" cy="523220"/>
          </a:xfrm>
          <a:prstGeom prst="rect">
            <a:avLst/>
          </a:prstGeom>
          <a:noFill/>
        </p:spPr>
        <p:txBody>
          <a:bodyPr wrap="square" rtlCol="0">
            <a:spAutoFit/>
          </a:bodyPr>
          <a:lstStyle/>
          <a:p>
            <a:r>
              <a:rPr lang="ru-RU" sz="1400" dirty="0" smtClean="0">
                <a:latin typeface="+mn-lt"/>
              </a:rPr>
              <a:t>Одна из причин сбоя</a:t>
            </a:r>
          </a:p>
          <a:p>
            <a:r>
              <a:rPr lang="ru-RU" sz="1400" dirty="0">
                <a:latin typeface="+mn-lt"/>
              </a:rPr>
              <a:t>р</a:t>
            </a:r>
            <a:r>
              <a:rPr lang="ru-RU" sz="1400" dirty="0" smtClean="0">
                <a:latin typeface="+mn-lt"/>
              </a:rPr>
              <a:t>ечевого механизма</a:t>
            </a:r>
            <a:endParaRPr lang="ru-RU" sz="1400" dirty="0">
              <a:latin typeface="+mn-lt"/>
            </a:endParaRPr>
          </a:p>
        </p:txBody>
      </p:sp>
      <p:cxnSp>
        <p:nvCxnSpPr>
          <p:cNvPr id="15" name="Прямая со стрелкой 14"/>
          <p:cNvCxnSpPr>
            <a:endCxn id="23" idx="1"/>
          </p:cNvCxnSpPr>
          <p:nvPr/>
        </p:nvCxnSpPr>
        <p:spPr>
          <a:xfrm>
            <a:off x="1066800" y="5334000"/>
            <a:ext cx="609600" cy="507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381000" y="838200"/>
            <a:ext cx="8382000" cy="3139321"/>
          </a:xfrm>
          <a:prstGeom prst="rect">
            <a:avLst/>
          </a:prstGeom>
          <a:noFill/>
        </p:spPr>
        <p:txBody>
          <a:bodyPr>
            <a:spAutoFit/>
          </a:bodyPr>
          <a:lstStyle/>
          <a:p>
            <a:pPr>
              <a:defRPr/>
            </a:pPr>
            <a:r>
              <a:rPr lang="ru-RU" sz="2200" dirty="0">
                <a:latin typeface="+mn-lt"/>
              </a:rPr>
              <a:t>Акустическая </a:t>
            </a:r>
            <a:r>
              <a:rPr lang="ru-RU" sz="2200" dirty="0" err="1">
                <a:latin typeface="+mn-lt"/>
              </a:rPr>
              <a:t>дисграфия</a:t>
            </a:r>
            <a:r>
              <a:rPr lang="ru-RU" sz="2200" dirty="0">
                <a:latin typeface="+mn-lt"/>
              </a:rPr>
              <a:t> – частичное специфическое нарушение письма, образовавшееся на фоне недостаточности или искажения восприятия речевого сигнала. </a:t>
            </a:r>
            <a:endParaRPr lang="ru-RU" sz="2200" dirty="0" smtClean="0">
              <a:latin typeface="+mn-lt"/>
            </a:endParaRPr>
          </a:p>
          <a:p>
            <a:pPr>
              <a:defRPr/>
            </a:pPr>
            <a:endParaRPr lang="ru-RU" sz="2200" dirty="0">
              <a:latin typeface="+mn-lt"/>
            </a:endParaRPr>
          </a:p>
          <a:p>
            <a:pPr>
              <a:defRPr/>
            </a:pPr>
            <a:r>
              <a:rPr lang="ru-RU" sz="2200" dirty="0" err="1" smtClean="0">
                <a:latin typeface="+mn-lt"/>
              </a:rPr>
              <a:t>Дисграфия</a:t>
            </a:r>
            <a:r>
              <a:rPr lang="ru-RU" sz="2200" dirty="0" smtClean="0">
                <a:latin typeface="+mn-lt"/>
              </a:rPr>
              <a:t> </a:t>
            </a:r>
            <a:r>
              <a:rPr lang="ru-RU" sz="2200" dirty="0">
                <a:latin typeface="+mn-lt"/>
              </a:rPr>
              <a:t>характеризуется стойкими и повторяющимися ошибками, выражающимися в смешении и замене согласных оппозиционных букв, искажении </a:t>
            </a:r>
            <a:r>
              <a:rPr lang="ru-RU" sz="2200" dirty="0" err="1">
                <a:latin typeface="+mn-lt"/>
              </a:rPr>
              <a:t>звуко-слоговой</a:t>
            </a:r>
            <a:r>
              <a:rPr lang="ru-RU" sz="2200" dirty="0">
                <a:latin typeface="+mn-lt"/>
              </a:rPr>
              <a:t> структуры, нарушении слитности написания отдельных слов в </a:t>
            </a:r>
            <a:r>
              <a:rPr lang="ru-RU" sz="2200" dirty="0" smtClean="0">
                <a:latin typeface="+mn-lt"/>
              </a:rPr>
              <a:t>предложении. </a:t>
            </a:r>
            <a:endParaRPr lang="ru-RU" sz="2200" dirty="0">
              <a:latin typeface="+mn-lt"/>
            </a:endParaRPr>
          </a:p>
        </p:txBody>
      </p:sp>
      <p:sp>
        <p:nvSpPr>
          <p:cNvPr id="6" name="TextBox 5"/>
          <p:cNvSpPr txBox="1"/>
          <p:nvPr/>
        </p:nvSpPr>
        <p:spPr>
          <a:xfrm>
            <a:off x="1447800" y="228600"/>
            <a:ext cx="6477000" cy="646331"/>
          </a:xfrm>
          <a:prstGeom prst="rect">
            <a:avLst/>
          </a:prstGeom>
          <a:noFill/>
        </p:spPr>
        <p:txBody>
          <a:bodyPr>
            <a:spAutoFit/>
          </a:bodyPr>
          <a:lstStyle/>
          <a:p>
            <a:pPr>
              <a:defRPr/>
            </a:pPr>
            <a:r>
              <a:rPr lang="ru-RU" sz="2000" b="1" dirty="0">
                <a:solidFill>
                  <a:srgbClr val="C00000"/>
                </a:solidFill>
                <a:latin typeface="Calibri" pitchFamily="34" charset="0"/>
              </a:rPr>
              <a:t>               </a:t>
            </a:r>
            <a:r>
              <a:rPr lang="ru-RU" sz="3600" b="1" dirty="0">
                <a:solidFill>
                  <a:srgbClr val="C00000"/>
                </a:solidFill>
                <a:latin typeface="Calibri" pitchFamily="34" charset="0"/>
              </a:rPr>
              <a:t>Акустическая </a:t>
            </a:r>
            <a:r>
              <a:rPr lang="ru-RU" sz="3600" b="1" dirty="0" err="1">
                <a:solidFill>
                  <a:srgbClr val="C00000"/>
                </a:solidFill>
                <a:latin typeface="Calibri" pitchFamily="34" charset="0"/>
              </a:rPr>
              <a:t>дисграфия</a:t>
            </a:r>
            <a:endParaRPr lang="ru-RU" sz="3600" b="1" dirty="0">
              <a:latin typeface="+mn-lt"/>
            </a:endParaRPr>
          </a:p>
        </p:txBody>
      </p:sp>
      <p:sp>
        <p:nvSpPr>
          <p:cNvPr id="4" name="TextBox 3"/>
          <p:cNvSpPr txBox="1"/>
          <p:nvPr/>
        </p:nvSpPr>
        <p:spPr>
          <a:xfrm>
            <a:off x="7696200" y="152400"/>
            <a:ext cx="1219200" cy="307777"/>
          </a:xfrm>
          <a:prstGeom prst="rect">
            <a:avLst/>
          </a:prstGeom>
          <a:noFill/>
        </p:spPr>
        <p:txBody>
          <a:bodyPr wrap="square" rtlCol="0">
            <a:spAutoFit/>
          </a:bodyPr>
          <a:lstStyle/>
          <a:p>
            <a:r>
              <a:rPr lang="ru-RU" sz="1400" dirty="0" smtClean="0">
                <a:latin typeface="+mn-lt"/>
              </a:rPr>
              <a:t>Теория</a:t>
            </a:r>
            <a:endParaRPr lang="ru-RU" sz="1400" dirty="0">
              <a:latin typeface="+mn-lt"/>
            </a:endParaRPr>
          </a:p>
        </p:txBody>
      </p:sp>
      <p:pic>
        <p:nvPicPr>
          <p:cNvPr id="7" name="Picture 7" descr="H:\Картинки\child1.files\baby15_1.gif"/>
          <p:cNvPicPr>
            <a:picLocks noChangeAspect="1" noChangeArrowheads="1" noCrop="1"/>
          </p:cNvPicPr>
          <p:nvPr/>
        </p:nvPicPr>
        <p:blipFill>
          <a:blip r:embed="rId2" cstate="print"/>
          <a:srcRect/>
          <a:stretch>
            <a:fillRect/>
          </a:stretch>
        </p:blipFill>
        <p:spPr bwMode="auto">
          <a:xfrm>
            <a:off x="7086600" y="4572000"/>
            <a:ext cx="1143000" cy="1802423"/>
          </a:xfrm>
          <a:prstGeom prst="rect">
            <a:avLst/>
          </a:prstGeom>
          <a:noFill/>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Прямоугольник 14"/>
          <p:cNvSpPr/>
          <p:nvPr/>
        </p:nvSpPr>
        <p:spPr>
          <a:xfrm>
            <a:off x="457200" y="990600"/>
            <a:ext cx="8305800" cy="2123658"/>
          </a:xfrm>
          <a:prstGeom prst="rect">
            <a:avLst/>
          </a:prstGeom>
        </p:spPr>
        <p:txBody>
          <a:bodyPr wrap="square">
            <a:spAutoFit/>
          </a:bodyPr>
          <a:lstStyle/>
          <a:p>
            <a:pPr>
              <a:defRPr/>
            </a:pPr>
            <a:r>
              <a:rPr lang="ru-RU" sz="2200" dirty="0">
                <a:latin typeface="+mn-lt"/>
              </a:rPr>
              <a:t>Это тонкий, систематизированный слух, позволяющий различать и узнавать фонемы родного языка. Фонематический слух, являясь частью физиологического слуха, направлен на соотнесение и сопоставление слышимых звуков с их эталонами, которые хранятся в памяти человека упорядоченно — в «решетке фонем».</a:t>
            </a:r>
          </a:p>
        </p:txBody>
      </p:sp>
      <p:sp>
        <p:nvSpPr>
          <p:cNvPr id="22531" name="TextBox 17"/>
          <p:cNvSpPr txBox="1">
            <a:spLocks noChangeArrowheads="1"/>
          </p:cNvSpPr>
          <p:nvPr/>
        </p:nvSpPr>
        <p:spPr bwMode="auto">
          <a:xfrm>
            <a:off x="1600200" y="381000"/>
            <a:ext cx="5715000" cy="646331"/>
          </a:xfrm>
          <a:prstGeom prst="rect">
            <a:avLst/>
          </a:prstGeom>
          <a:noFill/>
          <a:ln w="9525">
            <a:noFill/>
            <a:miter lim="800000"/>
            <a:headEnd/>
            <a:tailEnd/>
          </a:ln>
        </p:spPr>
        <p:txBody>
          <a:bodyPr wrap="square">
            <a:spAutoFit/>
          </a:bodyPr>
          <a:lstStyle/>
          <a:p>
            <a:pPr algn="ctr"/>
            <a:r>
              <a:rPr lang="ru-RU" sz="3600" b="1" dirty="0" smtClean="0">
                <a:solidFill>
                  <a:srgbClr val="C00000"/>
                </a:solidFill>
                <a:latin typeface="Calibri" pitchFamily="34" charset="0"/>
              </a:rPr>
              <a:t>Фонематический  слух</a:t>
            </a:r>
            <a:endParaRPr lang="ru-RU" sz="3600" dirty="0"/>
          </a:p>
        </p:txBody>
      </p:sp>
      <p:sp>
        <p:nvSpPr>
          <p:cNvPr id="22532" name="TextBox 19"/>
          <p:cNvSpPr txBox="1">
            <a:spLocks noChangeArrowheads="1"/>
          </p:cNvSpPr>
          <p:nvPr/>
        </p:nvSpPr>
        <p:spPr bwMode="auto">
          <a:xfrm>
            <a:off x="1600200" y="3276600"/>
            <a:ext cx="6629400" cy="646331"/>
          </a:xfrm>
          <a:prstGeom prst="rect">
            <a:avLst/>
          </a:prstGeom>
          <a:noFill/>
          <a:ln w="9525">
            <a:noFill/>
            <a:miter lim="800000"/>
            <a:headEnd/>
            <a:tailEnd/>
          </a:ln>
        </p:spPr>
        <p:txBody>
          <a:bodyPr wrap="square">
            <a:spAutoFit/>
          </a:bodyPr>
          <a:lstStyle/>
          <a:p>
            <a:pPr algn="ctr"/>
            <a:r>
              <a:rPr lang="ru-RU" sz="3600" b="1" dirty="0" smtClean="0">
                <a:solidFill>
                  <a:srgbClr val="C00000"/>
                </a:solidFill>
                <a:latin typeface="Calibri" pitchFamily="34" charset="0"/>
              </a:rPr>
              <a:t>Фонематическое  восприятие</a:t>
            </a:r>
            <a:endParaRPr lang="ru-RU" sz="2000" dirty="0"/>
          </a:p>
        </p:txBody>
      </p:sp>
      <p:sp>
        <p:nvSpPr>
          <p:cNvPr id="21" name="TextBox 20"/>
          <p:cNvSpPr txBox="1"/>
          <p:nvPr/>
        </p:nvSpPr>
        <p:spPr>
          <a:xfrm>
            <a:off x="457200" y="3962400"/>
            <a:ext cx="8382000" cy="2431435"/>
          </a:xfrm>
          <a:prstGeom prst="rect">
            <a:avLst/>
          </a:prstGeom>
          <a:noFill/>
        </p:spPr>
        <p:txBody>
          <a:bodyPr>
            <a:spAutoFit/>
          </a:bodyPr>
          <a:lstStyle/>
          <a:p>
            <a:pPr>
              <a:defRPr/>
            </a:pPr>
            <a:r>
              <a:rPr lang="ru-RU" sz="2200" dirty="0">
                <a:latin typeface="+mn-lt"/>
              </a:rPr>
              <a:t>Фонематическое восприятие — это способность различать фонемы и определять звуковой состав слова. Сколько слогов в слове мак? Сколько в нем звуков? Какой согласный звук стоит в конце слова? Какой гласный звук в середине слова? Именно фонематическое восприятие помогает ответить на эти вопросы.</a:t>
            </a:r>
          </a:p>
          <a:p>
            <a:pPr>
              <a:defRPr/>
            </a:pPr>
            <a:endParaRPr lang="ru-RU" sz="2000" dirty="0"/>
          </a:p>
        </p:txBody>
      </p:sp>
      <p:sp>
        <p:nvSpPr>
          <p:cNvPr id="8" name="TextBox 7"/>
          <p:cNvSpPr txBox="1"/>
          <p:nvPr/>
        </p:nvSpPr>
        <p:spPr>
          <a:xfrm>
            <a:off x="7696200" y="152400"/>
            <a:ext cx="1219200" cy="307777"/>
          </a:xfrm>
          <a:prstGeom prst="rect">
            <a:avLst/>
          </a:prstGeom>
          <a:noFill/>
        </p:spPr>
        <p:txBody>
          <a:bodyPr wrap="square" rtlCol="0">
            <a:spAutoFit/>
          </a:bodyPr>
          <a:lstStyle/>
          <a:p>
            <a:r>
              <a:rPr lang="ru-RU" sz="1400" dirty="0" smtClean="0">
                <a:latin typeface="+mn-lt"/>
              </a:rPr>
              <a:t>Теория</a:t>
            </a:r>
            <a:endParaRPr lang="ru-RU" sz="1400" dirty="0">
              <a:latin typeface="+mn-lt"/>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3554" name="Прямоугольник 1"/>
          <p:cNvSpPr>
            <a:spLocks noChangeArrowheads="1"/>
          </p:cNvSpPr>
          <p:nvPr/>
        </p:nvSpPr>
        <p:spPr bwMode="auto">
          <a:xfrm>
            <a:off x="152400" y="152400"/>
            <a:ext cx="8763000" cy="646331"/>
          </a:xfrm>
          <a:prstGeom prst="rect">
            <a:avLst/>
          </a:prstGeom>
          <a:noFill/>
          <a:ln w="9525">
            <a:noFill/>
            <a:miter lim="800000"/>
            <a:headEnd/>
            <a:tailEnd/>
          </a:ln>
        </p:spPr>
        <p:txBody>
          <a:bodyPr>
            <a:spAutoFit/>
          </a:bodyPr>
          <a:lstStyle/>
          <a:p>
            <a:pPr algn="ctr"/>
            <a:r>
              <a:rPr lang="ru-RU" sz="3600" b="1" dirty="0" smtClean="0">
                <a:solidFill>
                  <a:srgbClr val="C00000"/>
                </a:solidFill>
                <a:latin typeface="Calibri" pitchFamily="34" charset="0"/>
              </a:rPr>
              <a:t>Основа безошибочного письма</a:t>
            </a:r>
            <a:endParaRPr lang="ru-RU" sz="3600" b="1" dirty="0">
              <a:latin typeface="Calibri" pitchFamily="34" charset="0"/>
            </a:endParaRPr>
          </a:p>
        </p:txBody>
      </p:sp>
      <p:sp>
        <p:nvSpPr>
          <p:cNvPr id="12" name="TextBox 11"/>
          <p:cNvSpPr txBox="1"/>
          <p:nvPr/>
        </p:nvSpPr>
        <p:spPr>
          <a:xfrm>
            <a:off x="228600" y="838200"/>
            <a:ext cx="8686800" cy="1107996"/>
          </a:xfrm>
          <a:prstGeom prst="rect">
            <a:avLst/>
          </a:prstGeom>
          <a:noFill/>
        </p:spPr>
        <p:txBody>
          <a:bodyPr>
            <a:spAutoFit/>
          </a:bodyPr>
          <a:lstStyle/>
          <a:p>
            <a:pPr>
              <a:defRPr/>
            </a:pPr>
            <a:r>
              <a:rPr lang="ru-RU" sz="2200" dirty="0">
                <a:latin typeface="+mn-lt"/>
              </a:rPr>
              <a:t>Правильное развитие фонематического слуха и фонематического восприятия лежит в основе безошибочного усвоения письма и чтения в процессе школьного обучения.</a:t>
            </a:r>
          </a:p>
        </p:txBody>
      </p:sp>
      <p:sp>
        <p:nvSpPr>
          <p:cNvPr id="13" name="TextBox 12"/>
          <p:cNvSpPr txBox="1"/>
          <p:nvPr/>
        </p:nvSpPr>
        <p:spPr>
          <a:xfrm>
            <a:off x="228600" y="2133600"/>
            <a:ext cx="8915400" cy="1107996"/>
          </a:xfrm>
          <a:prstGeom prst="rect">
            <a:avLst/>
          </a:prstGeom>
          <a:noFill/>
        </p:spPr>
        <p:txBody>
          <a:bodyPr wrap="square">
            <a:spAutoFit/>
          </a:bodyPr>
          <a:lstStyle/>
          <a:p>
            <a:pPr>
              <a:defRPr/>
            </a:pPr>
            <a:r>
              <a:rPr lang="ru-RU" sz="2200" dirty="0">
                <a:latin typeface="+mn-lt"/>
              </a:rPr>
              <a:t>Нарушение фонематического слуха влияет на </a:t>
            </a:r>
            <a:r>
              <a:rPr lang="ru-RU" sz="2200" dirty="0" err="1">
                <a:latin typeface="+mn-lt"/>
              </a:rPr>
              <a:t>общеречевое</a:t>
            </a:r>
            <a:r>
              <a:rPr lang="ru-RU" sz="2200" dirty="0">
                <a:latin typeface="+mn-lt"/>
              </a:rPr>
              <a:t> развитие ребенка – на усвоение грамматического строя, словаря, артикуляции и дикции</a:t>
            </a:r>
          </a:p>
        </p:txBody>
      </p:sp>
      <p:sp>
        <p:nvSpPr>
          <p:cNvPr id="14" name="TextBox 13"/>
          <p:cNvSpPr txBox="1"/>
          <p:nvPr/>
        </p:nvSpPr>
        <p:spPr>
          <a:xfrm>
            <a:off x="1981200" y="3581400"/>
            <a:ext cx="6858000" cy="2123658"/>
          </a:xfrm>
          <a:prstGeom prst="rect">
            <a:avLst/>
          </a:prstGeom>
          <a:noFill/>
        </p:spPr>
        <p:txBody>
          <a:bodyPr wrap="square">
            <a:spAutoFit/>
          </a:bodyPr>
          <a:lstStyle/>
          <a:p>
            <a:pPr>
              <a:defRPr/>
            </a:pPr>
            <a:r>
              <a:rPr lang="ru-RU" sz="2200" dirty="0">
                <a:latin typeface="+mn-lt"/>
              </a:rPr>
              <a:t>Развитый фонематический слух необходим для выработки орфографического навыка: в русском языке огромное количество орфограмм связано с необходимостью соотнести букву с фонемой в слабой позиции (русскую орфографию называют фонематической</a:t>
            </a:r>
            <a:r>
              <a:rPr lang="ru-RU" sz="2200" dirty="0"/>
              <a:t>) </a:t>
            </a:r>
          </a:p>
        </p:txBody>
      </p:sp>
      <p:pic>
        <p:nvPicPr>
          <p:cNvPr id="11" name="Picture 4" descr="H:\Картинки\child1.files\baby06.gif"/>
          <p:cNvPicPr>
            <a:picLocks noChangeAspect="1" noChangeArrowheads="1" noCrop="1"/>
          </p:cNvPicPr>
          <p:nvPr/>
        </p:nvPicPr>
        <p:blipFill>
          <a:blip r:embed="rId2" cstate="print"/>
          <a:srcRect/>
          <a:stretch>
            <a:fillRect/>
          </a:stretch>
        </p:blipFill>
        <p:spPr bwMode="auto">
          <a:xfrm>
            <a:off x="6248400" y="5334000"/>
            <a:ext cx="2286000" cy="1383632"/>
          </a:xfrm>
          <a:prstGeom prst="rect">
            <a:avLst/>
          </a:prstGeom>
          <a:noFill/>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304800" y="1371600"/>
            <a:ext cx="8839200" cy="5632311"/>
          </a:xfrm>
          <a:prstGeom prst="rect">
            <a:avLst/>
          </a:prstGeom>
          <a:solidFill>
            <a:srgbClr val="0070C0"/>
          </a:solidFill>
        </p:spPr>
        <p:txBody>
          <a:bodyPr wrap="square" rtlCol="0">
            <a:spAutoFit/>
          </a:bodyPr>
          <a:lstStyle/>
          <a:p>
            <a:r>
              <a:rPr lang="ru-RU" sz="1400" dirty="0" smtClean="0"/>
              <a:t>- </a:t>
            </a:r>
            <a:r>
              <a:rPr lang="ru-RU" sz="2000" dirty="0" smtClean="0">
                <a:latin typeface="+mn-lt"/>
              </a:rPr>
              <a:t>раздельное и слитное написание слов, предлогов (по лицу — «</a:t>
            </a:r>
            <a:r>
              <a:rPr lang="ru-RU" sz="2000" dirty="0" err="1" smtClean="0">
                <a:latin typeface="+mn-lt"/>
              </a:rPr>
              <a:t>полицу</a:t>
            </a:r>
            <a:r>
              <a:rPr lang="ru-RU" sz="2000" dirty="0" smtClean="0">
                <a:latin typeface="+mn-lt"/>
              </a:rPr>
              <a:t>»)</a:t>
            </a:r>
          </a:p>
          <a:p>
            <a:r>
              <a:rPr lang="ru-RU" sz="2000" dirty="0" smtClean="0">
                <a:latin typeface="+mn-lt"/>
              </a:rPr>
              <a:t>- </a:t>
            </a:r>
            <a:r>
              <a:rPr lang="ru-RU" sz="2000" dirty="0" err="1">
                <a:latin typeface="+mn-lt"/>
              </a:rPr>
              <a:t>н</a:t>
            </a:r>
            <a:r>
              <a:rPr lang="ru-RU" sz="2000" dirty="0" err="1" smtClean="0">
                <a:latin typeface="+mn-lt"/>
              </a:rPr>
              <a:t>едописывание</a:t>
            </a:r>
            <a:r>
              <a:rPr lang="ru-RU" sz="2000" dirty="0" smtClean="0">
                <a:latin typeface="+mn-lt"/>
              </a:rPr>
              <a:t>  слов  (мышка-«</a:t>
            </a:r>
            <a:r>
              <a:rPr lang="ru-RU" sz="2000" dirty="0" err="1" smtClean="0">
                <a:latin typeface="+mn-lt"/>
              </a:rPr>
              <a:t>мышк</a:t>
            </a:r>
            <a:r>
              <a:rPr lang="ru-RU" sz="2000" dirty="0" smtClean="0">
                <a:latin typeface="+mn-lt"/>
              </a:rPr>
              <a:t>»)</a:t>
            </a:r>
          </a:p>
          <a:p>
            <a:r>
              <a:rPr lang="ru-RU" sz="2000" dirty="0" smtClean="0">
                <a:latin typeface="+mn-lt"/>
              </a:rPr>
              <a:t>- обозначение мягкости при помощи </a:t>
            </a:r>
            <a:r>
              <a:rPr lang="ru-RU" sz="2000" dirty="0" err="1" smtClean="0">
                <a:latin typeface="+mn-lt"/>
              </a:rPr>
              <a:t>ь</a:t>
            </a:r>
            <a:r>
              <a:rPr lang="ru-RU" sz="2000" dirty="0" smtClean="0">
                <a:latin typeface="+mn-lt"/>
              </a:rPr>
              <a:t> (васильки — «</a:t>
            </a:r>
            <a:r>
              <a:rPr lang="ru-RU" sz="2000" dirty="0" err="1" smtClean="0">
                <a:latin typeface="+mn-lt"/>
              </a:rPr>
              <a:t>василки</a:t>
            </a:r>
            <a:r>
              <a:rPr lang="ru-RU" sz="2000" dirty="0" smtClean="0">
                <a:latin typeface="+mn-lt"/>
              </a:rPr>
              <a:t>», большие — «</a:t>
            </a:r>
            <a:r>
              <a:rPr lang="ru-RU" sz="2000" dirty="0" err="1" smtClean="0">
                <a:latin typeface="+mn-lt"/>
              </a:rPr>
              <a:t>болшие</a:t>
            </a:r>
            <a:r>
              <a:rPr lang="ru-RU" sz="2000" dirty="0" smtClean="0">
                <a:latin typeface="+mn-lt"/>
              </a:rPr>
              <a:t>»);</a:t>
            </a:r>
          </a:p>
          <a:p>
            <a:r>
              <a:rPr lang="ru-RU" sz="2000" dirty="0" smtClean="0">
                <a:latin typeface="+mn-lt"/>
              </a:rPr>
              <a:t>- пропуск гласных и согласных звуков, пропуск звуков при стечении нескольких согласных (“</a:t>
            </a:r>
            <a:r>
              <a:rPr lang="ru-RU" sz="2000" dirty="0" err="1" smtClean="0">
                <a:latin typeface="+mn-lt"/>
              </a:rPr>
              <a:t>днь</a:t>
            </a:r>
            <a:r>
              <a:rPr lang="ru-RU" sz="2000" dirty="0" smtClean="0">
                <a:latin typeface="+mn-lt"/>
              </a:rPr>
              <a:t>” –день);</a:t>
            </a:r>
          </a:p>
          <a:p>
            <a:r>
              <a:rPr lang="ru-RU" sz="2000" dirty="0" smtClean="0">
                <a:latin typeface="+mn-lt"/>
              </a:rPr>
              <a:t>- пропуск слогов, безударных частей слова, лишние слоги (“метает” – подметает);</a:t>
            </a:r>
          </a:p>
          <a:p>
            <a:r>
              <a:rPr lang="ru-RU" sz="2000" dirty="0" smtClean="0">
                <a:latin typeface="+mn-lt"/>
              </a:rPr>
              <a:t>- двойная замена (звонких - глухими, шипящих - свистящими) “</a:t>
            </a:r>
            <a:r>
              <a:rPr lang="ru-RU" sz="2000" dirty="0" err="1" smtClean="0">
                <a:latin typeface="+mn-lt"/>
              </a:rPr>
              <a:t>зляпка</a:t>
            </a:r>
            <a:r>
              <a:rPr lang="ru-RU" sz="2000" dirty="0" smtClean="0">
                <a:latin typeface="+mn-lt"/>
              </a:rPr>
              <a:t>” – шляпка;</a:t>
            </a:r>
          </a:p>
          <a:p>
            <a:r>
              <a:rPr lang="ru-RU" sz="2000" dirty="0" smtClean="0">
                <a:latin typeface="+mn-lt"/>
              </a:rPr>
              <a:t> - замена гласных в ударном положении (задача — «</a:t>
            </a:r>
            <a:r>
              <a:rPr lang="ru-RU" sz="2000" dirty="0" err="1" smtClean="0">
                <a:latin typeface="+mn-lt"/>
              </a:rPr>
              <a:t>задоча</a:t>
            </a:r>
            <a:r>
              <a:rPr lang="ru-RU" sz="2000" dirty="0" smtClean="0">
                <a:latin typeface="+mn-lt"/>
              </a:rPr>
              <a:t>»);</a:t>
            </a:r>
          </a:p>
          <a:p>
            <a:r>
              <a:rPr lang="ru-RU" sz="2000" dirty="0" smtClean="0">
                <a:latin typeface="+mn-lt"/>
              </a:rPr>
              <a:t>- замена йотированных гласных (идёт — «</a:t>
            </a:r>
            <a:r>
              <a:rPr lang="ru-RU" sz="2000" dirty="0" err="1" smtClean="0">
                <a:latin typeface="+mn-lt"/>
              </a:rPr>
              <a:t>идют</a:t>
            </a:r>
            <a:r>
              <a:rPr lang="ru-RU" sz="2000" dirty="0" smtClean="0">
                <a:latin typeface="+mn-lt"/>
              </a:rPr>
              <a:t>», посёлок — «</a:t>
            </a:r>
            <a:r>
              <a:rPr lang="ru-RU" sz="2000" dirty="0" err="1" smtClean="0">
                <a:latin typeface="+mn-lt"/>
              </a:rPr>
              <a:t>посялок</a:t>
            </a:r>
            <a:r>
              <a:rPr lang="ru-RU" sz="2000" dirty="0" smtClean="0">
                <a:latin typeface="+mn-lt"/>
              </a:rPr>
              <a:t>»);</a:t>
            </a:r>
          </a:p>
          <a:p>
            <a:pPr>
              <a:buFontTx/>
              <a:buChar char="-"/>
            </a:pPr>
            <a:r>
              <a:rPr lang="ru-RU" sz="2000" dirty="0" smtClean="0">
                <a:latin typeface="+mn-lt"/>
              </a:rPr>
              <a:t>обозначение твердости — мягкости согласных на письме гласными (люди — «луди»);</a:t>
            </a:r>
          </a:p>
          <a:p>
            <a:pPr>
              <a:buFontTx/>
              <a:buChar char="-"/>
            </a:pPr>
            <a:r>
              <a:rPr lang="ru-RU" sz="2000" dirty="0" smtClean="0">
                <a:latin typeface="+mn-lt"/>
              </a:rPr>
              <a:t>………………………………………………………………………………………………………..</a:t>
            </a:r>
          </a:p>
          <a:p>
            <a:r>
              <a:rPr lang="ru-RU" sz="2000" dirty="0">
                <a:latin typeface="+mn-lt"/>
              </a:rPr>
              <a:t> </a:t>
            </a:r>
          </a:p>
        </p:txBody>
      </p:sp>
      <p:sp>
        <p:nvSpPr>
          <p:cNvPr id="3" name="TextBox 2"/>
          <p:cNvSpPr txBox="1"/>
          <p:nvPr/>
        </p:nvSpPr>
        <p:spPr>
          <a:xfrm>
            <a:off x="381000" y="0"/>
            <a:ext cx="8305800" cy="1261884"/>
          </a:xfrm>
          <a:prstGeom prst="rect">
            <a:avLst/>
          </a:prstGeom>
          <a:solidFill>
            <a:srgbClr val="0070C0"/>
          </a:solidFill>
        </p:spPr>
        <p:txBody>
          <a:bodyPr wrap="square" rtlCol="0">
            <a:spAutoFit/>
          </a:bodyPr>
          <a:lstStyle/>
          <a:p>
            <a:pPr algn="ctr"/>
            <a:r>
              <a:rPr lang="ru-RU" sz="3600" b="1" dirty="0" smtClean="0">
                <a:solidFill>
                  <a:srgbClr val="C00000"/>
                </a:solidFill>
                <a:latin typeface="Calibri" pitchFamily="34" charset="0"/>
              </a:rPr>
              <a:t>Типичные ошибки</a:t>
            </a:r>
          </a:p>
          <a:p>
            <a:pPr algn="ctr"/>
            <a:r>
              <a:rPr lang="ru-RU" sz="2000" dirty="0" smtClean="0">
                <a:latin typeface="+mn-lt"/>
              </a:rPr>
              <a:t>(Ошибки, предпосылками для которых является </a:t>
            </a:r>
            <a:r>
              <a:rPr lang="ru-RU" sz="2000" dirty="0" err="1" smtClean="0">
                <a:latin typeface="+mn-lt"/>
              </a:rPr>
              <a:t>несформированность</a:t>
            </a:r>
            <a:r>
              <a:rPr lang="ru-RU" sz="2000" dirty="0" smtClean="0">
                <a:latin typeface="+mn-lt"/>
              </a:rPr>
              <a:t> фонематического восприятии)</a:t>
            </a:r>
            <a:endParaRPr lang="ru-RU" sz="2000" dirty="0">
              <a:latin typeface="+mn-lt"/>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28600" y="487025"/>
            <a:ext cx="8610600" cy="6370975"/>
          </a:xfrm>
          <a:prstGeom prst="rect">
            <a:avLst/>
          </a:prstGeom>
          <a:noFill/>
        </p:spPr>
        <p:txBody>
          <a:bodyPr wrap="square" rtlCol="0">
            <a:spAutoFit/>
          </a:bodyPr>
          <a:lstStyle/>
          <a:p>
            <a:r>
              <a:rPr lang="ru-RU" sz="2000" dirty="0">
                <a:latin typeface="+mn-lt"/>
              </a:rPr>
              <a:t>Нарушения письма по отношению к нарушениям устной речи всегда являются вторичными, так как грамматические конструкции сначала формируются в устной речи, и только затем – в письменной. </a:t>
            </a:r>
          </a:p>
          <a:p>
            <a:r>
              <a:rPr lang="ru-RU" sz="2200" dirty="0" err="1" smtClean="0">
                <a:latin typeface="+mn-lt"/>
              </a:rPr>
              <a:t>Дисграфия</a:t>
            </a:r>
            <a:r>
              <a:rPr lang="ru-RU" sz="2200" dirty="0">
                <a:latin typeface="+mn-lt"/>
              </a:rPr>
              <a:t>, возникшая вследствие нарушения фонематического слуха, характеризуется частыми проявлениями ошибок при попытке воспроизведения слухового материала. Если же данный материал представляется ребенку в письменном виде, то при его воспроизведении количество ошибок сводится к минимуму.                                                                                                                                                                                        Поэтому при коррекции процесса письма у детей, страдающих акустической </a:t>
            </a:r>
            <a:r>
              <a:rPr lang="ru-RU" sz="2200" dirty="0" err="1">
                <a:latin typeface="+mn-lt"/>
              </a:rPr>
              <a:t>дисграфией</a:t>
            </a:r>
            <a:r>
              <a:rPr lang="ru-RU" sz="2200" dirty="0">
                <a:latin typeface="+mn-lt"/>
              </a:rPr>
              <a:t>, возможно применение такого метода, как </a:t>
            </a:r>
            <a:r>
              <a:rPr lang="ru-RU" sz="2200" i="1" dirty="0">
                <a:solidFill>
                  <a:schemeClr val="accent6"/>
                </a:solidFill>
                <a:latin typeface="+mn-lt"/>
              </a:rPr>
              <a:t>изменение организации психического процесса по мере его функционального развития, </a:t>
            </a:r>
            <a:r>
              <a:rPr lang="ru-RU" sz="2200" dirty="0">
                <a:latin typeface="+mn-lt"/>
              </a:rPr>
              <a:t>т. е. в данном случае </a:t>
            </a:r>
            <a:r>
              <a:rPr lang="ru-RU" sz="2200" u="sng" dirty="0">
                <a:latin typeface="+mn-lt"/>
              </a:rPr>
              <a:t>имеет смысл тренировать зрительный анализатор в целях упрочнения зрительных стереотипов правильно написанных слов. </a:t>
            </a:r>
            <a:r>
              <a:rPr lang="ru-RU" sz="2200" dirty="0">
                <a:latin typeface="+mn-lt"/>
              </a:rPr>
              <a:t>Данный метод подходит для детей, у которых не были нарушены связи корковых отделов слухового и зрительного анализаторов. </a:t>
            </a:r>
          </a:p>
          <a:p>
            <a:endParaRPr lang="ru-RU" sz="1800" dirty="0"/>
          </a:p>
        </p:txBody>
      </p:sp>
      <p:sp>
        <p:nvSpPr>
          <p:cNvPr id="3" name="TextBox 2"/>
          <p:cNvSpPr txBox="1"/>
          <p:nvPr/>
        </p:nvSpPr>
        <p:spPr>
          <a:xfrm>
            <a:off x="228600" y="0"/>
            <a:ext cx="86868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Формирование грамотного письма</a:t>
            </a:r>
            <a:endParaRPr lang="ru-RU" sz="3600" dirty="0">
              <a:latin typeface="+mn-lt"/>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52400" y="914400"/>
            <a:ext cx="8763000" cy="3170099"/>
          </a:xfrm>
          <a:prstGeom prst="rect">
            <a:avLst/>
          </a:prstGeom>
          <a:noFill/>
          <a:ln w="9525">
            <a:noFill/>
            <a:miter lim="800000"/>
            <a:headEnd/>
            <a:tailEnd/>
          </a:ln>
        </p:spPr>
        <p:txBody>
          <a:bodyPr wrap="square">
            <a:spAutoFit/>
          </a:bodyPr>
          <a:lstStyle/>
          <a:p>
            <a:r>
              <a:rPr lang="ru-RU" sz="2000" dirty="0">
                <a:latin typeface="+mn-lt"/>
              </a:rPr>
              <a:t>Наряду с речевым (фонематическим) слухом люди обладают особым зрением на буквы. Оказывается, что просто видеть окружающий мир (свет, деревья, людей, различные предметы) недостаточно для овладения письмом. </a:t>
            </a:r>
            <a:r>
              <a:rPr lang="ru-RU" sz="2000" u="sng" dirty="0">
                <a:latin typeface="+mn-lt"/>
              </a:rPr>
              <a:t>Необходимо обладать зрением на буквы</a:t>
            </a:r>
            <a:r>
              <a:rPr lang="ru-RU" sz="2000" dirty="0">
                <a:latin typeface="+mn-lt"/>
              </a:rPr>
              <a:t>, позволяющим запомнить и воспроизвести их очертания, необходимо развитые прослеживающие движения глаз, которые формируется в дошкольном возрасте.</a:t>
            </a:r>
          </a:p>
          <a:p>
            <a:r>
              <a:rPr lang="ru-RU" sz="2000" dirty="0">
                <a:latin typeface="+mn-lt"/>
              </a:rPr>
              <a:t>К </a:t>
            </a:r>
            <a:r>
              <a:rPr lang="ru-RU" sz="2000" dirty="0" smtClean="0">
                <a:latin typeface="+mn-lt"/>
              </a:rPr>
              <a:t>сожалению, </a:t>
            </a:r>
            <a:r>
              <a:rPr lang="ru-RU" sz="2000" dirty="0">
                <a:latin typeface="+mn-lt"/>
              </a:rPr>
              <a:t>сейчас дети больше времени проводят перед компьютером и телевизором, что не способствует развитию зрительно-моторных координаций, так необходимых для чтения и письма.</a:t>
            </a:r>
          </a:p>
        </p:txBody>
      </p:sp>
      <p:sp>
        <p:nvSpPr>
          <p:cNvPr id="24579" name="TextBox 2"/>
          <p:cNvSpPr txBox="1">
            <a:spLocks noChangeArrowheads="1"/>
          </p:cNvSpPr>
          <p:nvPr/>
        </p:nvSpPr>
        <p:spPr bwMode="auto">
          <a:xfrm>
            <a:off x="0" y="4267200"/>
            <a:ext cx="8534400" cy="1631216"/>
          </a:xfrm>
          <a:prstGeom prst="rect">
            <a:avLst/>
          </a:prstGeom>
          <a:noFill/>
          <a:ln w="9525">
            <a:noFill/>
            <a:miter lim="800000"/>
            <a:headEnd/>
            <a:tailEnd/>
          </a:ln>
        </p:spPr>
        <p:txBody>
          <a:bodyPr wrap="square">
            <a:spAutoFit/>
          </a:bodyPr>
          <a:lstStyle/>
          <a:p>
            <a:r>
              <a:rPr lang="ru-RU" sz="2000" dirty="0" smtClean="0">
                <a:latin typeface="+mn-lt"/>
              </a:rPr>
              <a:t>Нарушения </a:t>
            </a:r>
            <a:r>
              <a:rPr lang="ru-RU" sz="2000" dirty="0">
                <a:latin typeface="+mn-lt"/>
              </a:rPr>
              <a:t>чтения и письма могут быть </a:t>
            </a:r>
            <a:r>
              <a:rPr lang="ru-RU" sz="2000" u="sng" dirty="0">
                <a:latin typeface="+mn-lt"/>
              </a:rPr>
              <a:t>вызваны двуязычием в семье. </a:t>
            </a:r>
            <a:r>
              <a:rPr lang="ru-RU" sz="2000" dirty="0">
                <a:latin typeface="+mn-lt"/>
              </a:rPr>
              <a:t>В последнее время, в силу больших изменений в географии общества, когда многие вынуждены покидать свой дом, учить второй язык, в нашей  стране, где много межнациональных браков</a:t>
            </a:r>
            <a:r>
              <a:rPr lang="ru-RU" sz="2000" dirty="0" smtClean="0">
                <a:latin typeface="+mn-lt"/>
              </a:rPr>
              <a:t>,               </a:t>
            </a:r>
            <a:r>
              <a:rPr lang="ru-RU" sz="2000" dirty="0">
                <a:latin typeface="+mn-lt"/>
              </a:rPr>
              <a:t>эта причина становится все более актуальной</a:t>
            </a:r>
          </a:p>
        </p:txBody>
      </p:sp>
      <p:sp>
        <p:nvSpPr>
          <p:cNvPr id="5" name="TextBox 4"/>
          <p:cNvSpPr txBox="1"/>
          <p:nvPr/>
        </p:nvSpPr>
        <p:spPr>
          <a:xfrm>
            <a:off x="304800" y="304800"/>
            <a:ext cx="85344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Причины нарушения  чтения и письма</a:t>
            </a:r>
            <a:endParaRPr lang="ru-RU" sz="3600" dirty="0"/>
          </a:p>
        </p:txBody>
      </p:sp>
      <p:pic>
        <p:nvPicPr>
          <p:cNvPr id="7" name="Picture 5" descr="H:\Картинки\child1.files\baby07.gif"/>
          <p:cNvPicPr>
            <a:picLocks noChangeAspect="1" noChangeArrowheads="1" noCrop="1"/>
          </p:cNvPicPr>
          <p:nvPr/>
        </p:nvPicPr>
        <p:blipFill>
          <a:blip r:embed="rId2" cstate="print"/>
          <a:srcRect/>
          <a:stretch>
            <a:fillRect/>
          </a:stretch>
        </p:blipFill>
        <p:spPr bwMode="auto">
          <a:xfrm>
            <a:off x="7010400" y="5181600"/>
            <a:ext cx="1945171" cy="1503829"/>
          </a:xfrm>
          <a:prstGeom prst="rect">
            <a:avLst/>
          </a:prstGeom>
          <a:noFill/>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8674" name="TextBox 53"/>
          <p:cNvSpPr txBox="1">
            <a:spLocks noChangeArrowheads="1"/>
          </p:cNvSpPr>
          <p:nvPr/>
        </p:nvSpPr>
        <p:spPr bwMode="auto">
          <a:xfrm>
            <a:off x="609600" y="152400"/>
            <a:ext cx="6705600" cy="646331"/>
          </a:xfrm>
          <a:prstGeom prst="rect">
            <a:avLst/>
          </a:prstGeom>
          <a:noFill/>
          <a:ln w="9525">
            <a:noFill/>
            <a:miter lim="800000"/>
            <a:headEnd/>
            <a:tailEnd/>
          </a:ln>
        </p:spPr>
        <p:txBody>
          <a:bodyPr>
            <a:spAutoFit/>
          </a:bodyPr>
          <a:lstStyle/>
          <a:p>
            <a:pPr algn="ctr"/>
            <a:r>
              <a:rPr lang="ru-RU" sz="3600" b="1" dirty="0" smtClean="0">
                <a:solidFill>
                  <a:srgbClr val="C00000"/>
                </a:solidFill>
                <a:latin typeface="Calibri" pitchFamily="34" charset="0"/>
              </a:rPr>
              <a:t> Формирование устной речи</a:t>
            </a:r>
            <a:endParaRPr lang="ru-RU" sz="3600" b="1" dirty="0">
              <a:latin typeface="Calibri" pitchFamily="34" charset="0"/>
            </a:endParaRPr>
          </a:p>
        </p:txBody>
      </p:sp>
      <p:sp>
        <p:nvSpPr>
          <p:cNvPr id="28675" name="TextBox 18"/>
          <p:cNvSpPr txBox="1">
            <a:spLocks noChangeArrowheads="1"/>
          </p:cNvSpPr>
          <p:nvPr/>
        </p:nvSpPr>
        <p:spPr bwMode="auto">
          <a:xfrm>
            <a:off x="4800600" y="5867400"/>
            <a:ext cx="1752600" cy="307975"/>
          </a:xfrm>
          <a:prstGeom prst="rect">
            <a:avLst/>
          </a:prstGeom>
          <a:noFill/>
          <a:ln w="9525">
            <a:noFill/>
            <a:miter lim="800000"/>
            <a:headEnd/>
            <a:tailEnd/>
          </a:ln>
        </p:spPr>
        <p:txBody>
          <a:bodyPr>
            <a:spAutoFit/>
          </a:bodyPr>
          <a:lstStyle/>
          <a:p>
            <a:r>
              <a:rPr lang="ru-RU" sz="1400">
                <a:latin typeface="Calibri" pitchFamily="34" charset="0"/>
              </a:rPr>
              <a:t>     </a:t>
            </a:r>
          </a:p>
        </p:txBody>
      </p:sp>
      <p:sp>
        <p:nvSpPr>
          <p:cNvPr id="23" name="TextBox 22"/>
          <p:cNvSpPr txBox="1"/>
          <p:nvPr/>
        </p:nvSpPr>
        <p:spPr>
          <a:xfrm>
            <a:off x="228600" y="1066800"/>
            <a:ext cx="8686800" cy="3108543"/>
          </a:xfrm>
          <a:prstGeom prst="rect">
            <a:avLst/>
          </a:prstGeom>
          <a:noFill/>
        </p:spPr>
        <p:txBody>
          <a:bodyPr>
            <a:spAutoFit/>
          </a:bodyPr>
          <a:lstStyle/>
          <a:p>
            <a:pPr>
              <a:defRPr/>
            </a:pPr>
            <a:r>
              <a:rPr lang="ru-RU" sz="2200" dirty="0">
                <a:latin typeface="+mn-lt"/>
              </a:rPr>
              <a:t>Процесс письма представляет собой сложный комплекс совместной работы различных анализаторов: слухового, </a:t>
            </a:r>
            <a:r>
              <a:rPr lang="ru-RU" sz="2200" dirty="0" err="1">
                <a:latin typeface="+mn-lt"/>
              </a:rPr>
              <a:t>речедвигательного</a:t>
            </a:r>
            <a:r>
              <a:rPr lang="ru-RU" sz="2200" dirty="0">
                <a:latin typeface="+mn-lt"/>
              </a:rPr>
              <a:t>, зрительного и </a:t>
            </a:r>
            <a:r>
              <a:rPr lang="ru-RU" sz="2200" dirty="0" smtClean="0">
                <a:latin typeface="+mn-lt"/>
              </a:rPr>
              <a:t>др.</a:t>
            </a:r>
            <a:endParaRPr lang="ru-RU" sz="2200" u="sng" dirty="0" smtClean="0">
              <a:latin typeface="+mn-lt"/>
            </a:endParaRPr>
          </a:p>
          <a:p>
            <a:pPr>
              <a:defRPr/>
            </a:pPr>
            <a:r>
              <a:rPr lang="ru-RU" sz="2200" dirty="0" smtClean="0">
                <a:latin typeface="+mn-lt"/>
              </a:rPr>
              <a:t>Нарушения </a:t>
            </a:r>
            <a:r>
              <a:rPr lang="ru-RU" sz="2200" dirty="0">
                <a:latin typeface="+mn-lt"/>
              </a:rPr>
              <a:t>речевого слуха и фонематического восприятия отрицательно влияют на такие процессы, как понимание устной речи, использование экспрессивной </a:t>
            </a:r>
            <a:r>
              <a:rPr lang="ru-RU" sz="2200" dirty="0" smtClean="0">
                <a:latin typeface="+mn-lt"/>
              </a:rPr>
              <a:t>речи.</a:t>
            </a:r>
            <a:r>
              <a:rPr lang="ru-RU" sz="2200" dirty="0" smtClean="0"/>
              <a:t> </a:t>
            </a:r>
          </a:p>
          <a:p>
            <a:pPr>
              <a:defRPr/>
            </a:pPr>
            <a:r>
              <a:rPr lang="ru-RU" sz="2200" dirty="0" smtClean="0">
                <a:latin typeface="+mn-lt"/>
              </a:rPr>
              <a:t>При </a:t>
            </a:r>
            <a:r>
              <a:rPr lang="ru-RU" sz="2200" dirty="0">
                <a:latin typeface="+mn-lt"/>
              </a:rPr>
              <a:t>недостаточной </a:t>
            </a:r>
            <a:r>
              <a:rPr lang="ru-RU" sz="2200" dirty="0" err="1">
                <a:latin typeface="+mn-lt"/>
              </a:rPr>
              <a:t>сформированности</a:t>
            </a:r>
            <a:r>
              <a:rPr lang="ru-RU" sz="2200" dirty="0">
                <a:latin typeface="+mn-lt"/>
              </a:rPr>
              <a:t> устной речи овладение грамотным письмом представляется </a:t>
            </a:r>
            <a:r>
              <a:rPr lang="ru-RU" sz="2200" dirty="0" smtClean="0">
                <a:latin typeface="+mn-lt"/>
              </a:rPr>
              <a:t>затруднительным</a:t>
            </a:r>
            <a:endParaRPr lang="ru-RU" sz="2200" dirty="0">
              <a:latin typeface="+mn-lt"/>
            </a:endParaRPr>
          </a:p>
          <a:p>
            <a:pPr>
              <a:defRPr/>
            </a:pPr>
            <a:endParaRPr lang="ru-RU" sz="2000" dirty="0"/>
          </a:p>
        </p:txBody>
      </p:sp>
      <p:sp>
        <p:nvSpPr>
          <p:cNvPr id="8" name="TextBox 7"/>
          <p:cNvSpPr txBox="1"/>
          <p:nvPr/>
        </p:nvSpPr>
        <p:spPr>
          <a:xfrm>
            <a:off x="228600" y="3962400"/>
            <a:ext cx="8610600" cy="2462213"/>
          </a:xfrm>
          <a:prstGeom prst="rect">
            <a:avLst/>
          </a:prstGeom>
          <a:noFill/>
        </p:spPr>
        <p:txBody>
          <a:bodyPr wrap="square" rtlCol="0">
            <a:spAutoFit/>
          </a:bodyPr>
          <a:lstStyle/>
          <a:p>
            <a:r>
              <a:rPr lang="ru-RU" sz="2200" dirty="0" smtClean="0">
                <a:latin typeface="+mn-lt"/>
              </a:rPr>
              <a:t>Дефекты произносительной стороны речи могут свидетельствовать и о нарушении смысловой стороны речи. В этом случае необходимо провести анализ грамматического строя у детей и их словарного запаса.</a:t>
            </a:r>
          </a:p>
          <a:p>
            <a:r>
              <a:rPr lang="ru-RU" sz="2200" dirty="0" smtClean="0">
                <a:latin typeface="+mn-lt"/>
              </a:rPr>
              <a:t> </a:t>
            </a:r>
            <a:r>
              <a:rPr lang="ru-RU" sz="2200" u="sng" dirty="0" smtClean="0">
                <a:latin typeface="+mn-lt"/>
              </a:rPr>
              <a:t>Для этого используются различные приемы, позволяющие выяснить степень усвоения грамматического строя на синтаксическом и морфологическом уровнях</a:t>
            </a:r>
            <a:endParaRPr lang="ru-RU" sz="2200" dirty="0">
              <a:latin typeface="+mn-lt"/>
            </a:endParaRPr>
          </a:p>
        </p:txBody>
      </p:sp>
    </p:spTree>
    <p:custDataLst>
      <p:tags r:id="rId1"/>
    </p:custData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52400" y="990600"/>
            <a:ext cx="8686800" cy="5509200"/>
          </a:xfrm>
          <a:prstGeom prst="rect">
            <a:avLst/>
          </a:prstGeom>
          <a:noFill/>
          <a:ln w="9525">
            <a:noFill/>
            <a:miter lim="800000"/>
            <a:headEnd/>
            <a:tailEnd/>
          </a:ln>
        </p:spPr>
        <p:txBody>
          <a:bodyPr wrap="square">
            <a:spAutoFit/>
          </a:bodyPr>
          <a:lstStyle/>
          <a:p>
            <a:r>
              <a:rPr lang="ru-RU" sz="2200" dirty="0" err="1">
                <a:latin typeface="+mn-lt"/>
              </a:rPr>
              <a:t>Синквейн</a:t>
            </a:r>
            <a:r>
              <a:rPr lang="ru-RU" sz="2200" dirty="0">
                <a:latin typeface="+mn-lt"/>
              </a:rPr>
              <a:t> - в переводе с французского слово означает стихотворение, состоящее из пяти строк, в которых человек высказывает своё отношение к проблеме. </a:t>
            </a:r>
          </a:p>
          <a:p>
            <a:r>
              <a:rPr lang="ru-RU" sz="2200" dirty="0">
                <a:latin typeface="+mn-lt"/>
              </a:rPr>
              <a:t>Написание </a:t>
            </a:r>
            <a:r>
              <a:rPr lang="ru-RU" sz="2200" dirty="0" err="1">
                <a:latin typeface="+mn-lt"/>
              </a:rPr>
              <a:t>синквейна</a:t>
            </a:r>
            <a:r>
              <a:rPr lang="ru-RU" sz="2200" dirty="0">
                <a:latin typeface="+mn-lt"/>
              </a:rPr>
              <a:t> является формой свободного творчества, которое осуществляется по определенным правилам:</a:t>
            </a:r>
          </a:p>
          <a:p>
            <a:r>
              <a:rPr lang="ru-RU" sz="2200" dirty="0">
                <a:latin typeface="+mn-lt"/>
              </a:rPr>
              <a:t>первая строка - одно ключевое слово, определяющее содержание </a:t>
            </a:r>
            <a:r>
              <a:rPr lang="ru-RU" sz="2200" dirty="0" err="1">
                <a:latin typeface="+mn-lt"/>
              </a:rPr>
              <a:t>синквейна</a:t>
            </a:r>
            <a:r>
              <a:rPr lang="ru-RU" sz="2200" dirty="0">
                <a:latin typeface="+mn-lt"/>
              </a:rPr>
              <a:t>.  Это и есть тема </a:t>
            </a:r>
            <a:r>
              <a:rPr lang="ru-RU" sz="2200" dirty="0" err="1">
                <a:latin typeface="+mn-lt"/>
              </a:rPr>
              <a:t>синквейна</a:t>
            </a:r>
            <a:r>
              <a:rPr lang="ru-RU" sz="2200" dirty="0">
                <a:latin typeface="+mn-lt"/>
              </a:rPr>
              <a:t>; </a:t>
            </a:r>
          </a:p>
          <a:p>
            <a:r>
              <a:rPr lang="ru-RU" sz="2200" dirty="0">
                <a:latin typeface="+mn-lt"/>
              </a:rPr>
              <a:t>вторая строка - два прилагательных, раскрывающих тему </a:t>
            </a:r>
            <a:r>
              <a:rPr lang="ru-RU" sz="2200" dirty="0" err="1">
                <a:latin typeface="+mn-lt"/>
              </a:rPr>
              <a:t>синквейна</a:t>
            </a:r>
            <a:r>
              <a:rPr lang="ru-RU" sz="2200" dirty="0">
                <a:latin typeface="+mn-lt"/>
              </a:rPr>
              <a:t>;</a:t>
            </a:r>
          </a:p>
          <a:p>
            <a:r>
              <a:rPr lang="ru-RU" sz="2200" dirty="0">
                <a:latin typeface="+mn-lt"/>
              </a:rPr>
              <a:t>третья срока - три глагола, показывающие действие понятия;</a:t>
            </a:r>
          </a:p>
          <a:p>
            <a:r>
              <a:rPr lang="ru-RU" sz="2200" dirty="0">
                <a:latin typeface="+mn-lt"/>
              </a:rPr>
              <a:t>четвёртая строка - короткое предложение, в котором автор высказывает своё отношение (таким предложением может быть крылатое выражение, цитата, пословица);</a:t>
            </a:r>
          </a:p>
          <a:p>
            <a:r>
              <a:rPr lang="ru-RU" sz="2200" dirty="0">
                <a:latin typeface="+mn-lt"/>
              </a:rPr>
              <a:t>пятая строка - одно слово, обычно существительное, через которое человек выражает свои чувства, ассоциации связанные с данным понятием.</a:t>
            </a:r>
          </a:p>
        </p:txBody>
      </p:sp>
      <p:sp>
        <p:nvSpPr>
          <p:cNvPr id="5" name="TextBox 4"/>
          <p:cNvSpPr txBox="1"/>
          <p:nvPr/>
        </p:nvSpPr>
        <p:spPr>
          <a:xfrm>
            <a:off x="1524000" y="152400"/>
            <a:ext cx="5105400" cy="646331"/>
          </a:xfrm>
          <a:prstGeom prst="rect">
            <a:avLst/>
          </a:prstGeom>
          <a:noFill/>
        </p:spPr>
        <p:txBody>
          <a:bodyPr wrap="square" rtlCol="0">
            <a:spAutoFit/>
          </a:bodyPr>
          <a:lstStyle/>
          <a:p>
            <a:pPr algn="ctr"/>
            <a:r>
              <a:rPr lang="ru-RU" sz="3600" b="1" dirty="0" err="1" smtClean="0">
                <a:solidFill>
                  <a:srgbClr val="C00000"/>
                </a:solidFill>
                <a:latin typeface="Calibri" pitchFamily="34" charset="0"/>
              </a:rPr>
              <a:t>Синквейн</a:t>
            </a:r>
            <a:endParaRPr lang="ru-RU" sz="3600"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66800" y="533400"/>
            <a:ext cx="6781800" cy="5847755"/>
          </a:xfrm>
          <a:prstGeom prst="rect">
            <a:avLst/>
          </a:prstGeom>
          <a:noFill/>
          <a:ln w="9525">
            <a:noFill/>
            <a:miter lim="800000"/>
            <a:headEnd/>
            <a:tailEnd/>
          </a:ln>
        </p:spPr>
        <p:txBody>
          <a:bodyPr wrap="square">
            <a:spAutoFit/>
          </a:bodyPr>
          <a:lstStyle/>
          <a:p>
            <a:pPr algn="ctr"/>
            <a:r>
              <a:rPr lang="ru-RU" sz="2200" dirty="0" smtClean="0">
                <a:latin typeface="+mn-lt"/>
              </a:rPr>
              <a:t>Каникулы.</a:t>
            </a:r>
          </a:p>
          <a:p>
            <a:pPr algn="ctr"/>
            <a:r>
              <a:rPr lang="ru-RU" sz="2200" dirty="0" smtClean="0">
                <a:latin typeface="+mn-lt"/>
              </a:rPr>
              <a:t>Веселые, свободные.</a:t>
            </a:r>
          </a:p>
          <a:p>
            <a:pPr algn="ctr"/>
            <a:r>
              <a:rPr lang="ru-RU" sz="2200" dirty="0" smtClean="0">
                <a:latin typeface="+mn-lt"/>
              </a:rPr>
              <a:t>Гулять, спать, отдыхать.</a:t>
            </a:r>
          </a:p>
          <a:p>
            <a:pPr algn="ctr"/>
            <a:r>
              <a:rPr lang="ru-RU" sz="2200" dirty="0" smtClean="0">
                <a:latin typeface="+mn-lt"/>
              </a:rPr>
              <a:t>Пустые мысли в голове.</a:t>
            </a:r>
          </a:p>
          <a:p>
            <a:pPr algn="ctr"/>
            <a:r>
              <a:rPr lang="ru-RU" sz="2200" dirty="0" smtClean="0">
                <a:latin typeface="+mn-lt"/>
              </a:rPr>
              <a:t>Неизвестность.</a:t>
            </a:r>
          </a:p>
          <a:p>
            <a:pPr algn="ctr"/>
            <a:r>
              <a:rPr lang="ru-RU" sz="2200" dirty="0" smtClean="0">
                <a:latin typeface="+mn-lt"/>
              </a:rPr>
              <a:t> </a:t>
            </a:r>
          </a:p>
          <a:p>
            <a:pPr algn="ctr"/>
            <a:r>
              <a:rPr lang="ru-RU" sz="2200" dirty="0" smtClean="0">
                <a:latin typeface="+mn-lt"/>
              </a:rPr>
              <a:t>Ум.</a:t>
            </a:r>
          </a:p>
          <a:p>
            <a:pPr algn="ctr"/>
            <a:r>
              <a:rPr lang="ru-RU" sz="2200" dirty="0" smtClean="0">
                <a:latin typeface="+mn-lt"/>
              </a:rPr>
              <a:t>Точный, рассудительный.</a:t>
            </a:r>
          </a:p>
          <a:p>
            <a:pPr algn="ctr"/>
            <a:r>
              <a:rPr lang="ru-RU" sz="2200" dirty="0" smtClean="0">
                <a:latin typeface="+mn-lt"/>
              </a:rPr>
              <a:t>Развивает, увлекает, обучает.</a:t>
            </a:r>
          </a:p>
          <a:p>
            <a:pPr algn="ctr"/>
            <a:r>
              <a:rPr lang="ru-RU" sz="2200" dirty="0" smtClean="0">
                <a:latin typeface="+mn-lt"/>
              </a:rPr>
              <a:t>Ум это то, что движет жизнью.</a:t>
            </a:r>
          </a:p>
          <a:p>
            <a:pPr algn="ctr"/>
            <a:r>
              <a:rPr lang="ru-RU" sz="2200" dirty="0" smtClean="0">
                <a:latin typeface="+mn-lt"/>
              </a:rPr>
              <a:t>Наука.</a:t>
            </a:r>
          </a:p>
          <a:p>
            <a:pPr algn="ctr"/>
            <a:r>
              <a:rPr lang="ru-RU" sz="2200" dirty="0" smtClean="0">
                <a:latin typeface="+mn-lt"/>
              </a:rPr>
              <a:t> </a:t>
            </a:r>
          </a:p>
          <a:p>
            <a:pPr algn="ctr"/>
            <a:r>
              <a:rPr lang="ru-RU" sz="2200" dirty="0" smtClean="0">
                <a:latin typeface="+mn-lt"/>
              </a:rPr>
              <a:t>Небо.</a:t>
            </a:r>
          </a:p>
          <a:p>
            <a:pPr algn="ctr"/>
            <a:r>
              <a:rPr lang="ru-RU" sz="2200" dirty="0" smtClean="0">
                <a:latin typeface="+mn-lt"/>
              </a:rPr>
              <a:t>Воздушное, легкое.</a:t>
            </a:r>
          </a:p>
          <a:p>
            <a:pPr algn="ctr"/>
            <a:r>
              <a:rPr lang="ru-RU" sz="2200" dirty="0" smtClean="0">
                <a:latin typeface="+mn-lt"/>
              </a:rPr>
              <a:t>Движет, расслабляет, увлекает.</a:t>
            </a:r>
          </a:p>
          <a:p>
            <a:pPr algn="ctr"/>
            <a:r>
              <a:rPr lang="ru-RU" sz="2200" dirty="0" smtClean="0">
                <a:latin typeface="+mn-lt"/>
              </a:rPr>
              <a:t>Небо - неизведанная жизнь.</a:t>
            </a:r>
          </a:p>
          <a:p>
            <a:pPr algn="ctr"/>
            <a:r>
              <a:rPr lang="ru-RU" sz="2200" dirty="0" smtClean="0">
                <a:latin typeface="+mn-lt"/>
              </a:rPr>
              <a:t>Неизведанность.</a:t>
            </a:r>
            <a:endParaRPr lang="ru-RU" sz="2200" dirty="0">
              <a:latin typeface="+mn-lt"/>
            </a:endParaRPr>
          </a:p>
        </p:txBody>
      </p:sp>
      <p:pic>
        <p:nvPicPr>
          <p:cNvPr id="5" name="Picture 9" descr="H:\Картинки\child1.files\baby01.gif"/>
          <p:cNvPicPr>
            <a:picLocks noChangeAspect="1" noChangeArrowheads="1" noCrop="1"/>
          </p:cNvPicPr>
          <p:nvPr/>
        </p:nvPicPr>
        <p:blipFill>
          <a:blip r:embed="rId2" cstate="print"/>
          <a:srcRect/>
          <a:stretch>
            <a:fillRect/>
          </a:stretch>
        </p:blipFill>
        <p:spPr bwMode="auto">
          <a:xfrm>
            <a:off x="7162800" y="4719569"/>
            <a:ext cx="1600200" cy="18999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4800600" y="4953000"/>
            <a:ext cx="184150" cy="1200150"/>
          </a:xfrm>
          <a:prstGeom prst="rect">
            <a:avLst/>
          </a:prstGeom>
          <a:noFill/>
          <a:ln w="9525">
            <a:noFill/>
            <a:miter lim="800000"/>
            <a:headEnd/>
            <a:tailEnd/>
          </a:ln>
        </p:spPr>
        <p:txBody>
          <a:bodyPr wrap="none" anchor="ctr">
            <a:spAutoFit/>
          </a:bodyPr>
          <a:lstStyle/>
          <a:p>
            <a:pPr eaLnBrk="0" hangingPunct="0"/>
            <a:endParaRPr lang="ru-RU" sz="3600">
              <a:latin typeface="Calibri" pitchFamily="34" charset="0"/>
            </a:endParaRPr>
          </a:p>
          <a:p>
            <a:pPr eaLnBrk="0" hangingPunct="0"/>
            <a:endParaRPr lang="ru-RU" sz="3600"/>
          </a:p>
        </p:txBody>
      </p:sp>
      <p:sp>
        <p:nvSpPr>
          <p:cNvPr id="15363" name="TextBox 3"/>
          <p:cNvSpPr txBox="1">
            <a:spLocks noChangeArrowheads="1"/>
          </p:cNvSpPr>
          <p:nvPr/>
        </p:nvSpPr>
        <p:spPr bwMode="auto">
          <a:xfrm>
            <a:off x="3429000" y="2667000"/>
            <a:ext cx="5486400" cy="1477963"/>
          </a:xfrm>
          <a:prstGeom prst="rect">
            <a:avLst/>
          </a:prstGeom>
          <a:noFill/>
          <a:ln w="9525">
            <a:noFill/>
            <a:miter lim="800000"/>
            <a:headEnd/>
            <a:tailEnd/>
          </a:ln>
        </p:spPr>
        <p:txBody>
          <a:bodyPr>
            <a:spAutoFit/>
          </a:bodyPr>
          <a:lstStyle/>
          <a:p>
            <a:pPr algn="ctr" hangingPunct="0"/>
            <a:r>
              <a:rPr lang="ru-RU" sz="3600">
                <a:latin typeface="Calibri" pitchFamily="34" charset="0"/>
              </a:rPr>
              <a:t>                                                                                                                                                             </a:t>
            </a:r>
            <a:r>
              <a:rPr lang="ru-RU" sz="3600" b="1">
                <a:solidFill>
                  <a:srgbClr val="FFFF00"/>
                </a:solidFill>
                <a:latin typeface="Calibri" pitchFamily="34" charset="0"/>
              </a:rPr>
              <a:t>   </a:t>
            </a:r>
            <a:r>
              <a:rPr lang="ru-RU" sz="3600" b="1">
                <a:latin typeface="Calibri" pitchFamily="34" charset="0"/>
              </a:rPr>
              <a:t>                                                                                                                      </a:t>
            </a:r>
            <a:endParaRPr lang="ru-RU" sz="3600">
              <a:latin typeface="Calibri" pitchFamily="34" charset="0"/>
            </a:endParaRPr>
          </a:p>
          <a:p>
            <a:pPr algn="ctr" hangingPunct="0"/>
            <a:r>
              <a:rPr lang="ru-RU" sz="3600">
                <a:latin typeface="Calibri" pitchFamily="34" charset="0"/>
              </a:rPr>
              <a:t> </a:t>
            </a:r>
          </a:p>
          <a:p>
            <a:pPr algn="ctr"/>
            <a:endParaRPr lang="ru-RU" sz="1800">
              <a:latin typeface="Calibri" pitchFamily="34" charset="0"/>
            </a:endParaRPr>
          </a:p>
        </p:txBody>
      </p:sp>
      <p:sp>
        <p:nvSpPr>
          <p:cNvPr id="15364" name="TextBox 3"/>
          <p:cNvSpPr txBox="1">
            <a:spLocks noChangeArrowheads="1"/>
          </p:cNvSpPr>
          <p:nvPr/>
        </p:nvSpPr>
        <p:spPr bwMode="auto">
          <a:xfrm>
            <a:off x="304800" y="685800"/>
            <a:ext cx="8534400" cy="1815882"/>
          </a:xfrm>
          <a:prstGeom prst="rect">
            <a:avLst/>
          </a:prstGeom>
          <a:noFill/>
          <a:ln w="9525">
            <a:noFill/>
            <a:miter lim="800000"/>
            <a:headEnd/>
            <a:tailEnd/>
          </a:ln>
        </p:spPr>
        <p:txBody>
          <a:bodyPr wrap="square">
            <a:spAutoFit/>
          </a:bodyPr>
          <a:lstStyle/>
          <a:p>
            <a:pPr>
              <a:defRPr/>
            </a:pPr>
            <a:r>
              <a:rPr lang="ru-RU" sz="2200" dirty="0">
                <a:latin typeface="+mn-lt"/>
              </a:rPr>
              <a:t>Как известно, одним из самых сложных школьных предметов для большинства учащихся является русский язык. Затруднения при его изучении связаны во многом с логопедическими проблемами</a:t>
            </a:r>
          </a:p>
          <a:p>
            <a:pPr algn="ctr">
              <a:defRPr/>
            </a:pPr>
            <a:endParaRPr lang="ru-RU" sz="2400" dirty="0">
              <a:latin typeface="Calibri" pitchFamily="34" charset="0"/>
            </a:endParaRPr>
          </a:p>
        </p:txBody>
      </p:sp>
      <p:sp>
        <p:nvSpPr>
          <p:cNvPr id="5" name="TextBox 2"/>
          <p:cNvSpPr txBox="1">
            <a:spLocks noChangeArrowheads="1"/>
          </p:cNvSpPr>
          <p:nvPr/>
        </p:nvSpPr>
        <p:spPr bwMode="auto">
          <a:xfrm>
            <a:off x="304800" y="2286000"/>
            <a:ext cx="8686800" cy="4154984"/>
          </a:xfrm>
          <a:prstGeom prst="rect">
            <a:avLst/>
          </a:prstGeom>
          <a:noFill/>
          <a:ln w="9525">
            <a:noFill/>
            <a:miter lim="800000"/>
            <a:headEnd/>
            <a:tailEnd/>
          </a:ln>
        </p:spPr>
        <p:txBody>
          <a:bodyPr wrap="square">
            <a:spAutoFit/>
          </a:bodyPr>
          <a:lstStyle/>
          <a:p>
            <a:r>
              <a:rPr lang="ru-RU" sz="2200" dirty="0">
                <a:latin typeface="+mn-lt"/>
              </a:rPr>
              <a:t>Логопедическое воздействие осуществляется различными методами, </a:t>
            </a:r>
            <a:r>
              <a:rPr lang="ru-RU" sz="2200" u="sng" dirty="0">
                <a:latin typeface="+mn-lt"/>
              </a:rPr>
              <a:t>среди которых условно выделяются наглядные, словесные и практические.</a:t>
            </a:r>
            <a:endParaRPr lang="ru-RU" sz="2200" dirty="0">
              <a:latin typeface="+mn-lt"/>
            </a:endParaRPr>
          </a:p>
          <a:p>
            <a:r>
              <a:rPr lang="ru-RU" sz="2200" i="1" dirty="0" smtClean="0">
                <a:latin typeface="+mn-lt"/>
              </a:rPr>
              <a:t>Наглядные </a:t>
            </a:r>
            <a:r>
              <a:rPr lang="ru-RU" sz="2200" i="1" dirty="0">
                <a:latin typeface="+mn-lt"/>
              </a:rPr>
              <a:t>методы направлены на обогащение содержательной стороны речи и обеспечивают взаимодействие двух сигнальных систем. Огромная роль в этом процессе принадлежит воспитателю.</a:t>
            </a:r>
            <a:endParaRPr lang="ru-RU" sz="2200" dirty="0">
              <a:latin typeface="+mn-lt"/>
            </a:endParaRPr>
          </a:p>
          <a:p>
            <a:r>
              <a:rPr lang="ru-RU" sz="2200" i="1" dirty="0" smtClean="0">
                <a:latin typeface="+mn-lt"/>
              </a:rPr>
              <a:t>Словесные </a:t>
            </a:r>
            <a:r>
              <a:rPr lang="ru-RU" sz="2200" i="1" dirty="0">
                <a:latin typeface="+mn-lt"/>
              </a:rPr>
              <a:t>методы — на обучение пересказу, беседе, рассказу без опоры на наглядный материал и т.п</a:t>
            </a:r>
            <a:r>
              <a:rPr lang="ru-RU" sz="2200" i="1" dirty="0" smtClean="0">
                <a:latin typeface="+mn-lt"/>
              </a:rPr>
              <a:t>.                             </a:t>
            </a:r>
            <a:r>
              <a:rPr lang="ru-RU" sz="2200" dirty="0" smtClean="0">
                <a:latin typeface="+mn-lt"/>
              </a:rPr>
              <a:t>Практические </a:t>
            </a:r>
            <a:r>
              <a:rPr lang="ru-RU" sz="2200" dirty="0">
                <a:latin typeface="+mn-lt"/>
              </a:rPr>
              <a:t>методы используют при формировании речевых навыков путем широкого применения специальных упражнений, игр, инсценировок и т.д.</a:t>
            </a:r>
          </a:p>
        </p:txBody>
      </p:sp>
      <p:sp>
        <p:nvSpPr>
          <p:cNvPr id="6" name="TextBox 5"/>
          <p:cNvSpPr txBox="1"/>
          <p:nvPr/>
        </p:nvSpPr>
        <p:spPr>
          <a:xfrm>
            <a:off x="1066800" y="0"/>
            <a:ext cx="63246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Основы</a:t>
            </a:r>
            <a:endParaRPr lang="ru-RU" sz="3600"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381000" y="228600"/>
            <a:ext cx="8382000" cy="3139321"/>
          </a:xfrm>
          <a:prstGeom prst="rect">
            <a:avLst/>
          </a:prstGeom>
          <a:noFill/>
          <a:ln w="9525">
            <a:noFill/>
            <a:miter lim="800000"/>
            <a:headEnd/>
            <a:tailEnd/>
          </a:ln>
        </p:spPr>
        <p:txBody>
          <a:bodyPr>
            <a:spAutoFit/>
          </a:bodyPr>
          <a:lstStyle/>
          <a:p>
            <a:pPr>
              <a:defRPr/>
            </a:pPr>
            <a:r>
              <a:rPr lang="ru-RU" sz="3200" b="1" dirty="0">
                <a:solidFill>
                  <a:srgbClr val="C00000"/>
                </a:solidFill>
                <a:latin typeface="Calibri" pitchFamily="34" charset="0"/>
              </a:rPr>
              <a:t>    </a:t>
            </a:r>
            <a:r>
              <a:rPr lang="ru-RU" sz="3600" b="1" dirty="0">
                <a:solidFill>
                  <a:srgbClr val="C00000"/>
                </a:solidFill>
                <a:latin typeface="Calibri" pitchFamily="34" charset="0"/>
              </a:rPr>
              <a:t>Условия нормального развития речи</a:t>
            </a:r>
          </a:p>
          <a:p>
            <a:pPr>
              <a:defRPr/>
            </a:pPr>
            <a:r>
              <a:rPr lang="ru-RU" sz="3200" b="1" dirty="0" smtClean="0">
                <a:solidFill>
                  <a:srgbClr val="C00000"/>
                </a:solidFill>
                <a:latin typeface="Calibri" pitchFamily="34" charset="0"/>
              </a:rPr>
              <a:t>1 </a:t>
            </a:r>
            <a:r>
              <a:rPr lang="ru-RU" sz="2000" b="1" dirty="0">
                <a:solidFill>
                  <a:srgbClr val="C00000"/>
                </a:solidFill>
                <a:latin typeface="+mn-lt"/>
              </a:rPr>
              <a:t>условие- </a:t>
            </a:r>
            <a:r>
              <a:rPr lang="ru-RU" sz="2200" dirty="0">
                <a:latin typeface="+mn-lt"/>
              </a:rPr>
              <a:t>развитие фонематического слуха и формирование навыков произнесения фонем родного языка. </a:t>
            </a:r>
          </a:p>
          <a:p>
            <a:pPr>
              <a:defRPr/>
            </a:pPr>
            <a:endParaRPr lang="ru-RU" sz="2000" b="1" dirty="0">
              <a:latin typeface="+mn-lt"/>
            </a:endParaRPr>
          </a:p>
          <a:p>
            <a:pPr>
              <a:defRPr/>
            </a:pPr>
            <a:endParaRPr lang="ru-RU" sz="3200" b="1" dirty="0">
              <a:solidFill>
                <a:srgbClr val="C00000"/>
              </a:solidFill>
              <a:latin typeface="Calibri" pitchFamily="34" charset="0"/>
            </a:endParaRPr>
          </a:p>
          <a:p>
            <a:pPr>
              <a:defRPr/>
            </a:pPr>
            <a:endParaRPr lang="ru-RU" sz="2800" b="1" dirty="0">
              <a:solidFill>
                <a:srgbClr val="C00000"/>
              </a:solidFill>
              <a:latin typeface="Calibri" pitchFamily="34" charset="0"/>
            </a:endParaRPr>
          </a:p>
          <a:p>
            <a:pPr>
              <a:defRPr/>
            </a:pPr>
            <a:endParaRPr lang="ru-RU" sz="2800" dirty="0"/>
          </a:p>
        </p:txBody>
      </p:sp>
      <p:sp>
        <p:nvSpPr>
          <p:cNvPr id="5" name="TextBox 4"/>
          <p:cNvSpPr txBox="1"/>
          <p:nvPr/>
        </p:nvSpPr>
        <p:spPr>
          <a:xfrm>
            <a:off x="304800" y="838200"/>
            <a:ext cx="8839200" cy="2954655"/>
          </a:xfrm>
          <a:prstGeom prst="rect">
            <a:avLst/>
          </a:prstGeom>
          <a:noFill/>
        </p:spPr>
        <p:txBody>
          <a:bodyPr>
            <a:spAutoFit/>
          </a:bodyPr>
          <a:lstStyle/>
          <a:p>
            <a:pPr>
              <a:defRPr/>
            </a:pPr>
            <a:endParaRPr lang="ru-RU" sz="2800" dirty="0">
              <a:latin typeface="Calibri" pitchFamily="34" charset="0"/>
            </a:endParaRPr>
          </a:p>
          <a:p>
            <a:pPr>
              <a:buFont typeface="Wingdings" pitchFamily="2" charset="2"/>
              <a:buChar char="Ø"/>
              <a:defRPr/>
            </a:pPr>
            <a:endParaRPr lang="ru-RU" sz="2800" b="1" dirty="0">
              <a:latin typeface="Calibri" pitchFamily="34" charset="0"/>
            </a:endParaRPr>
          </a:p>
          <a:p>
            <a:pPr>
              <a:defRPr/>
            </a:pPr>
            <a:r>
              <a:rPr lang="ru-RU" sz="2000" b="1" dirty="0">
                <a:solidFill>
                  <a:srgbClr val="C00000"/>
                </a:solidFill>
                <a:latin typeface="+mn-lt"/>
              </a:rPr>
              <a:t> </a:t>
            </a:r>
            <a:r>
              <a:rPr lang="ru-RU" sz="3200" b="1" dirty="0" smtClean="0">
                <a:solidFill>
                  <a:srgbClr val="C00000"/>
                </a:solidFill>
                <a:latin typeface="Cambria" pitchFamily="18" charset="0"/>
              </a:rPr>
              <a:t>2</a:t>
            </a:r>
            <a:r>
              <a:rPr lang="ru-RU" sz="2000" b="1" dirty="0" smtClean="0">
                <a:solidFill>
                  <a:srgbClr val="C00000"/>
                </a:solidFill>
                <a:latin typeface="+mn-lt"/>
              </a:rPr>
              <a:t> </a:t>
            </a:r>
            <a:r>
              <a:rPr lang="ru-RU" sz="2000" b="1" dirty="0">
                <a:solidFill>
                  <a:srgbClr val="C00000"/>
                </a:solidFill>
                <a:latin typeface="+mn-lt"/>
              </a:rPr>
              <a:t>условие-</a:t>
            </a:r>
            <a:r>
              <a:rPr lang="ru-RU" sz="2000" b="1" dirty="0"/>
              <a:t> </a:t>
            </a:r>
            <a:r>
              <a:rPr lang="ru-RU" sz="2000" b="1" dirty="0">
                <a:latin typeface="+mn-lt"/>
              </a:rPr>
              <a:t> </a:t>
            </a:r>
            <a:r>
              <a:rPr lang="ru-RU" sz="2200" dirty="0">
                <a:latin typeface="+mn-lt"/>
              </a:rPr>
              <a:t>овладение словарным запасом и правилами синтаксиса</a:t>
            </a:r>
          </a:p>
          <a:p>
            <a:pPr>
              <a:defRPr/>
            </a:pPr>
            <a:r>
              <a:rPr lang="ru-RU" sz="2000" b="1" dirty="0">
                <a:solidFill>
                  <a:srgbClr val="C00000"/>
                </a:solidFill>
              </a:rPr>
              <a:t> </a:t>
            </a:r>
            <a:r>
              <a:rPr lang="ru-RU" sz="3200" b="1" dirty="0">
                <a:solidFill>
                  <a:srgbClr val="C00000"/>
                </a:solidFill>
                <a:latin typeface="Cambria" pitchFamily="18" charset="0"/>
              </a:rPr>
              <a:t>3</a:t>
            </a:r>
            <a:r>
              <a:rPr lang="ru-RU" sz="2000" b="1" dirty="0">
                <a:solidFill>
                  <a:srgbClr val="C00000"/>
                </a:solidFill>
              </a:rPr>
              <a:t> </a:t>
            </a:r>
            <a:r>
              <a:rPr lang="ru-RU" sz="2000" b="1" dirty="0">
                <a:solidFill>
                  <a:srgbClr val="C00000"/>
                </a:solidFill>
                <a:latin typeface="+mn-lt"/>
              </a:rPr>
              <a:t>условие-</a:t>
            </a:r>
            <a:r>
              <a:rPr lang="ru-RU" sz="2000" b="1" dirty="0">
                <a:latin typeface="+mn-lt"/>
              </a:rPr>
              <a:t> </a:t>
            </a:r>
            <a:r>
              <a:rPr lang="ru-RU" sz="2000" b="1" dirty="0">
                <a:solidFill>
                  <a:srgbClr val="C00000"/>
                </a:solidFill>
                <a:latin typeface="+mn-lt"/>
              </a:rPr>
              <a:t>  </a:t>
            </a:r>
            <a:r>
              <a:rPr lang="ru-RU" sz="2200" dirty="0">
                <a:latin typeface="+mn-lt"/>
              </a:rPr>
              <a:t>овладение смысловой стороной речи </a:t>
            </a:r>
            <a:endParaRPr lang="ru-RU" sz="2200" dirty="0">
              <a:solidFill>
                <a:schemeClr val="accent6"/>
              </a:solidFill>
              <a:latin typeface="+mn-lt"/>
            </a:endParaRPr>
          </a:p>
          <a:p>
            <a:pPr>
              <a:defRPr/>
            </a:pPr>
            <a:endParaRPr lang="ru-RU" sz="1600" dirty="0">
              <a:solidFill>
                <a:schemeClr val="accent6"/>
              </a:solidFill>
              <a:latin typeface="Calibri" pitchFamily="34" charset="0"/>
            </a:endParaRPr>
          </a:p>
          <a:p>
            <a:pPr>
              <a:defRPr/>
            </a:pPr>
            <a:endParaRPr lang="ru-RU" sz="2800" dirty="0"/>
          </a:p>
        </p:txBody>
      </p:sp>
      <p:sp>
        <p:nvSpPr>
          <p:cNvPr id="4" name="TextBox 3"/>
          <p:cNvSpPr txBox="1"/>
          <p:nvPr/>
        </p:nvSpPr>
        <p:spPr>
          <a:xfrm>
            <a:off x="152400" y="3352800"/>
            <a:ext cx="8763000" cy="3231654"/>
          </a:xfrm>
          <a:prstGeom prst="rect">
            <a:avLst/>
          </a:prstGeom>
          <a:noFill/>
        </p:spPr>
        <p:txBody>
          <a:bodyPr wrap="square" rtlCol="0">
            <a:spAutoFit/>
          </a:bodyPr>
          <a:lstStyle/>
          <a:p>
            <a:r>
              <a:rPr lang="ru-RU" sz="2000" i="1" dirty="0">
                <a:solidFill>
                  <a:schemeClr val="accent6"/>
                </a:solidFill>
                <a:latin typeface="+mn-lt"/>
              </a:rPr>
              <a:t>Акустическая информация из периферических слуховых областей поступает в центр </a:t>
            </a:r>
            <a:r>
              <a:rPr lang="ru-RU" sz="2000" i="1" dirty="0" err="1">
                <a:solidFill>
                  <a:schemeClr val="accent6"/>
                </a:solidFill>
                <a:latin typeface="+mn-lt"/>
              </a:rPr>
              <a:t>Вернике</a:t>
            </a:r>
            <a:r>
              <a:rPr lang="ru-RU" sz="2000" i="1" dirty="0">
                <a:solidFill>
                  <a:schemeClr val="accent6"/>
                </a:solidFill>
                <a:latin typeface="+mn-lt"/>
              </a:rPr>
              <a:t>. Здесь происходит анализ и синтез . Для воспроизведения слова кодированный электрический сигнал поступает из центра </a:t>
            </a:r>
            <a:r>
              <a:rPr lang="ru-RU" sz="2000" i="1" dirty="0" err="1">
                <a:solidFill>
                  <a:schemeClr val="accent6"/>
                </a:solidFill>
                <a:latin typeface="+mn-lt"/>
              </a:rPr>
              <a:t>Вернике</a:t>
            </a:r>
            <a:r>
              <a:rPr lang="ru-RU" sz="2000" i="1" dirty="0">
                <a:solidFill>
                  <a:schemeClr val="accent6"/>
                </a:solidFill>
                <a:latin typeface="+mn-lt"/>
              </a:rPr>
              <a:t> в центр </a:t>
            </a:r>
            <a:r>
              <a:rPr lang="ru-RU" sz="2000" i="1" dirty="0" err="1">
                <a:solidFill>
                  <a:schemeClr val="accent6"/>
                </a:solidFill>
                <a:latin typeface="+mn-lt"/>
              </a:rPr>
              <a:t>Брока</a:t>
            </a:r>
            <a:r>
              <a:rPr lang="ru-RU" sz="2000" i="1" dirty="0">
                <a:solidFill>
                  <a:schemeClr val="accent6"/>
                </a:solidFill>
                <a:latin typeface="+mn-lt"/>
              </a:rPr>
              <a:t>,  откуда поступает команда в </a:t>
            </a:r>
            <a:r>
              <a:rPr lang="ru-RU" sz="2000" i="1" dirty="0" err="1">
                <a:solidFill>
                  <a:schemeClr val="accent6"/>
                </a:solidFill>
                <a:latin typeface="+mn-lt"/>
              </a:rPr>
              <a:t>речедвигательный</a:t>
            </a:r>
            <a:r>
              <a:rPr lang="ru-RU" sz="2000" i="1" dirty="0">
                <a:solidFill>
                  <a:schemeClr val="accent6"/>
                </a:solidFill>
                <a:latin typeface="+mn-lt"/>
              </a:rPr>
              <a:t> центр. Таким образом, </a:t>
            </a:r>
            <a:r>
              <a:rPr lang="ru-RU" sz="2000" i="1" u="sng" dirty="0">
                <a:solidFill>
                  <a:schemeClr val="accent6"/>
                </a:solidFill>
                <a:latin typeface="+mn-lt"/>
              </a:rPr>
              <a:t>для осуществления нормальной речевой деятельности необходимо обеспечение целостности связей между вышеописанными корковыми центрами и целого ряда подкорковых структур.</a:t>
            </a:r>
          </a:p>
          <a:p>
            <a:r>
              <a:rPr lang="ru-RU" sz="2400" i="1" u="sng" dirty="0">
                <a:solidFill>
                  <a:schemeClr val="accent6"/>
                </a:solidFill>
              </a:rPr>
              <a:t> </a:t>
            </a:r>
          </a:p>
          <a:p>
            <a:endParaRPr lang="ru-RU" sz="2000" dirty="0">
              <a:latin typeface="+mn-lt"/>
            </a:endParaRPr>
          </a:p>
        </p:txBody>
      </p:sp>
      <p:pic>
        <p:nvPicPr>
          <p:cNvPr id="6" name="Рисунок 9"/>
          <p:cNvPicPr>
            <a:picLocks noChangeAspect="1" noChangeArrowheads="1"/>
          </p:cNvPicPr>
          <p:nvPr/>
        </p:nvPicPr>
        <p:blipFill>
          <a:blip r:embed="rId2" cstate="print"/>
          <a:srcRect/>
          <a:stretch>
            <a:fillRect/>
          </a:stretch>
        </p:blipFill>
        <p:spPr bwMode="auto">
          <a:xfrm>
            <a:off x="7848600" y="5715000"/>
            <a:ext cx="703263" cy="618454"/>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0"/>
          <p:cNvSpPr txBox="1">
            <a:spLocks noChangeArrowheads="1"/>
          </p:cNvSpPr>
          <p:nvPr/>
        </p:nvSpPr>
        <p:spPr bwMode="auto">
          <a:xfrm>
            <a:off x="228600" y="1371600"/>
            <a:ext cx="8534400" cy="3816429"/>
          </a:xfrm>
          <a:prstGeom prst="rect">
            <a:avLst/>
          </a:prstGeom>
          <a:noFill/>
          <a:ln w="9525">
            <a:noFill/>
            <a:miter lim="800000"/>
            <a:headEnd/>
            <a:tailEnd/>
          </a:ln>
        </p:spPr>
        <p:txBody>
          <a:bodyPr wrap="square">
            <a:spAutoFit/>
          </a:bodyPr>
          <a:lstStyle/>
          <a:p>
            <a:r>
              <a:rPr lang="ru-RU" sz="2200" dirty="0">
                <a:latin typeface="+mn-lt"/>
              </a:rPr>
              <a:t>р</a:t>
            </a:r>
            <a:r>
              <a:rPr lang="ru-RU" sz="2200" dirty="0" smtClean="0">
                <a:latin typeface="+mn-lt"/>
              </a:rPr>
              <a:t>аботать </a:t>
            </a:r>
            <a:r>
              <a:rPr lang="ru-RU" sz="2200" dirty="0">
                <a:latin typeface="+mn-lt"/>
              </a:rPr>
              <a:t>над развитием слухового внимания;                                                                                         речевого, фонематического слуха;                                                                                                    физиологического и речевого дыхания;                                                                                             формированием правильного </a:t>
            </a:r>
            <a:r>
              <a:rPr lang="ru-RU" sz="2200" dirty="0" smtClean="0">
                <a:latin typeface="+mn-lt"/>
              </a:rPr>
              <a:t>звукопроизношения</a:t>
            </a:r>
            <a:r>
              <a:rPr lang="ru-RU" sz="2200" dirty="0">
                <a:latin typeface="+mn-lt"/>
              </a:rPr>
              <a:t>;</a:t>
            </a:r>
            <a:r>
              <a:rPr lang="ru-RU" sz="2200" dirty="0" smtClean="0">
                <a:latin typeface="+mn-lt"/>
              </a:rPr>
              <a:t>                                                                                                                                                </a:t>
            </a:r>
            <a:r>
              <a:rPr lang="ru-RU" sz="2200" dirty="0">
                <a:latin typeface="+mn-lt"/>
              </a:rPr>
              <a:t>развитием грамматического строя речи;                                                                                                    развитием связной речи  (диалоги, пересказы, рассказы).                                                                           </a:t>
            </a:r>
            <a:r>
              <a:rPr lang="ru-RU" sz="2200" dirty="0" smtClean="0">
                <a:latin typeface="+mn-lt"/>
              </a:rPr>
              <a:t>особое </a:t>
            </a:r>
            <a:r>
              <a:rPr lang="ru-RU" sz="2200" dirty="0">
                <a:latin typeface="+mn-lt"/>
              </a:rPr>
              <a:t>внимание </a:t>
            </a:r>
            <a:r>
              <a:rPr lang="ru-RU" sz="2200" dirty="0" smtClean="0">
                <a:latin typeface="+mn-lt"/>
              </a:rPr>
              <a:t>уделять </a:t>
            </a:r>
            <a:r>
              <a:rPr lang="ru-RU" sz="2200" dirty="0">
                <a:latin typeface="+mn-lt"/>
              </a:rPr>
              <a:t>формированию фонетико-фонематического восприятия.                                </a:t>
            </a:r>
            <a:r>
              <a:rPr lang="ru-RU" sz="2200" dirty="0" smtClean="0">
                <a:latin typeface="+mn-lt"/>
              </a:rPr>
              <a:t>                знакомить </a:t>
            </a:r>
            <a:r>
              <a:rPr lang="ru-RU" sz="2200" dirty="0">
                <a:latin typeface="+mn-lt"/>
              </a:rPr>
              <a:t>детей со звуками, </a:t>
            </a:r>
            <a:r>
              <a:rPr lang="ru-RU" sz="2200" dirty="0" smtClean="0">
                <a:latin typeface="+mn-lt"/>
              </a:rPr>
              <a:t>развивать </a:t>
            </a:r>
            <a:r>
              <a:rPr lang="ru-RU" sz="2200" dirty="0">
                <a:latin typeface="+mn-lt"/>
              </a:rPr>
              <a:t>навыки </a:t>
            </a:r>
            <a:r>
              <a:rPr lang="ru-RU" sz="2200" dirty="0" err="1">
                <a:latin typeface="+mn-lt"/>
              </a:rPr>
              <a:t>звуко-слогового</a:t>
            </a:r>
            <a:r>
              <a:rPr lang="ru-RU" sz="2200" dirty="0">
                <a:latin typeface="+mn-lt"/>
              </a:rPr>
              <a:t> анализа, синтеза.                  </a:t>
            </a:r>
            <a:r>
              <a:rPr lang="ru-RU" sz="2200" dirty="0" smtClean="0">
                <a:latin typeface="+mn-lt"/>
              </a:rPr>
              <a:t>                                            </a:t>
            </a:r>
            <a:r>
              <a:rPr lang="ru-RU" sz="2200" smtClean="0">
                <a:latin typeface="+mn-lt"/>
              </a:rPr>
              <a:t>работать </a:t>
            </a:r>
            <a:r>
              <a:rPr lang="ru-RU" sz="2200" dirty="0">
                <a:latin typeface="+mn-lt"/>
              </a:rPr>
              <a:t>над предупреждением </a:t>
            </a:r>
            <a:r>
              <a:rPr lang="ru-RU" sz="2200" dirty="0" err="1">
                <a:latin typeface="+mn-lt"/>
              </a:rPr>
              <a:t>дисграфии</a:t>
            </a:r>
            <a:r>
              <a:rPr lang="ru-RU" sz="2200" dirty="0">
                <a:latin typeface="+mn-lt"/>
              </a:rPr>
              <a:t> и </a:t>
            </a:r>
            <a:r>
              <a:rPr lang="ru-RU" sz="2200" dirty="0" err="1">
                <a:latin typeface="+mn-lt"/>
              </a:rPr>
              <a:t>дислексии</a:t>
            </a:r>
            <a:r>
              <a:rPr lang="ru-RU" sz="2000" dirty="0"/>
              <a:t>.</a:t>
            </a:r>
          </a:p>
        </p:txBody>
      </p:sp>
      <p:sp>
        <p:nvSpPr>
          <p:cNvPr id="4" name="TextBox 3"/>
          <p:cNvSpPr txBox="1"/>
          <p:nvPr/>
        </p:nvSpPr>
        <p:spPr>
          <a:xfrm>
            <a:off x="1981200" y="228600"/>
            <a:ext cx="4419600" cy="769441"/>
          </a:xfrm>
          <a:prstGeom prst="rect">
            <a:avLst/>
          </a:prstGeom>
          <a:noFill/>
        </p:spPr>
        <p:txBody>
          <a:bodyPr wrap="square" rtlCol="0">
            <a:spAutoFit/>
          </a:bodyPr>
          <a:lstStyle/>
          <a:p>
            <a:pPr algn="ctr"/>
            <a:r>
              <a:rPr lang="ru-RU" sz="4400" b="1" dirty="0" smtClean="0">
                <a:solidFill>
                  <a:srgbClr val="C00000"/>
                </a:solidFill>
                <a:latin typeface="Calibri" pitchFamily="34" charset="0"/>
              </a:rPr>
              <a:t> </a:t>
            </a:r>
            <a:r>
              <a:rPr lang="ru-RU" sz="3200" b="1" dirty="0" smtClean="0">
                <a:solidFill>
                  <a:srgbClr val="C00000"/>
                </a:solidFill>
                <a:latin typeface="Calibri" pitchFamily="34" charset="0"/>
              </a:rPr>
              <a:t>Необходимо:</a:t>
            </a:r>
            <a:endParaRPr lang="ru-RU" sz="3200" dirty="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D:\Картинки\insects1.files\B_Fly18.gif"/>
          <p:cNvPicPr>
            <a:picLocks noChangeAspect="1" noChangeArrowheads="1" noCrop="1"/>
          </p:cNvPicPr>
          <p:nvPr/>
        </p:nvPicPr>
        <p:blipFill>
          <a:blip r:embed="rId2" cstate="print"/>
          <a:srcRect/>
          <a:stretch>
            <a:fillRect/>
          </a:stretch>
        </p:blipFill>
        <p:spPr bwMode="auto">
          <a:xfrm>
            <a:off x="0" y="0"/>
            <a:ext cx="9448800" cy="6858000"/>
          </a:xfrm>
          <a:prstGeom prst="rect">
            <a:avLst/>
          </a:prstGeom>
          <a:gradFill rotWithShape="0">
            <a:gsLst>
              <a:gs pos="0">
                <a:srgbClr val="FF3399"/>
              </a:gs>
              <a:gs pos="25000">
                <a:srgbClr val="FF6633"/>
              </a:gs>
              <a:gs pos="50000">
                <a:srgbClr val="FFFF00"/>
              </a:gs>
              <a:gs pos="75000">
                <a:srgbClr val="01A78F"/>
              </a:gs>
              <a:gs pos="100000">
                <a:srgbClr val="3366FF"/>
              </a:gs>
            </a:gsLst>
            <a:lin ang="2400000"/>
          </a:gradFill>
          <a:ln w="9525">
            <a:noFill/>
            <a:miter lim="800000"/>
            <a:headEnd/>
            <a:tailEnd/>
          </a:ln>
        </p:spPr>
      </p:pic>
      <p:sp>
        <p:nvSpPr>
          <p:cNvPr id="3" name="Прямоугольник 2"/>
          <p:cNvSpPr/>
          <p:nvPr/>
        </p:nvSpPr>
        <p:spPr>
          <a:xfrm>
            <a:off x="914400" y="152400"/>
            <a:ext cx="7162800" cy="830997"/>
          </a:xfrm>
          <a:prstGeom prst="rect">
            <a:avLst/>
          </a:prstGeom>
        </p:spPr>
        <p:txBody>
          <a:bodyPr>
            <a:spAutoFit/>
          </a:bodyPr>
          <a:lstStyle/>
          <a:p>
            <a:pPr algn="ctr">
              <a:defRPr/>
            </a:pPr>
            <a:r>
              <a:rPr lang="ru-RU" b="1"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Calibri" pitchFamily="34" charset="0"/>
              </a:rPr>
              <a:t>Спасибо за внимание</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381000" y="533400"/>
            <a:ext cx="8153400" cy="5632311"/>
          </a:xfrm>
          <a:prstGeom prst="rect">
            <a:avLst/>
          </a:prstGeom>
          <a:noFill/>
          <a:ln w="9525">
            <a:noFill/>
            <a:miter lim="800000"/>
            <a:headEnd/>
            <a:tailEnd/>
          </a:ln>
        </p:spPr>
        <p:txBody>
          <a:bodyPr>
            <a:spAutoFit/>
          </a:bodyPr>
          <a:lstStyle/>
          <a:p>
            <a:r>
              <a:rPr lang="ru-RU" sz="2000" dirty="0">
                <a:latin typeface="+mn-lt"/>
              </a:rPr>
              <a:t>Особое значение в логопедии придается использованию </a:t>
            </a:r>
            <a:r>
              <a:rPr lang="ru-RU" sz="2000" u="sng" dirty="0">
                <a:latin typeface="+mn-lt"/>
              </a:rPr>
              <a:t>репродуктивных и продуктивных методов </a:t>
            </a:r>
            <a:r>
              <a:rPr lang="ru-RU" sz="2000" dirty="0">
                <a:latin typeface="+mn-lt"/>
              </a:rPr>
              <a:t>и их сочетанию с учетом специфики речевого нарушения.</a:t>
            </a:r>
          </a:p>
          <a:p>
            <a:r>
              <a:rPr lang="ru-RU" sz="2000" dirty="0">
                <a:latin typeface="+mn-lt"/>
              </a:rPr>
              <a:t>Репродуктивные методы эффективны в развитии имитационной способности детей, формировании навыков четкого произношения </a:t>
            </a:r>
            <a:r>
              <a:rPr lang="ru-RU" sz="2000" dirty="0" err="1">
                <a:latin typeface="+mn-lt"/>
              </a:rPr>
              <a:t>звукослоговых</a:t>
            </a:r>
            <a:r>
              <a:rPr lang="ru-RU" sz="2000" dirty="0">
                <a:latin typeface="+mn-lt"/>
              </a:rPr>
              <a:t> упражнений, при восприятии речевых образцов. Их роль особенно велика в формировании первоначальных навыков произношения звуков, коррекции нарушений голоса. Эффективность этих методов значительно увеличивается, если их использовать в контексте интересных для ребенка видов деятельности</a:t>
            </a:r>
          </a:p>
          <a:p>
            <a:r>
              <a:rPr lang="ru-RU" sz="2000" u="sng" dirty="0">
                <a:latin typeface="+mn-lt"/>
              </a:rPr>
              <a:t>Продуктивные методы </a:t>
            </a:r>
            <a:r>
              <a:rPr lang="ru-RU" sz="2000" dirty="0">
                <a:latin typeface="+mn-lt"/>
              </a:rPr>
              <a:t>более широко используются при построении связных высказываний, различных видов рассказа, в творческих заданиях. Переход к использованию продуктивных методов каждый раз определяется логопедом и воспитателем в зависимости от конкретных задач коррекции нарушения и уровня сформированное необходимых предпосылок для перехода к самостоятельной речи.</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381000" y="671691"/>
            <a:ext cx="8534400" cy="6186309"/>
          </a:xfrm>
          <a:prstGeom prst="rect">
            <a:avLst/>
          </a:prstGeom>
          <a:noFill/>
          <a:ln w="9525">
            <a:noFill/>
            <a:miter lim="800000"/>
            <a:headEnd/>
            <a:tailEnd/>
          </a:ln>
        </p:spPr>
        <p:txBody>
          <a:bodyPr>
            <a:spAutoFit/>
          </a:bodyPr>
          <a:lstStyle/>
          <a:p>
            <a:pPr>
              <a:defRPr/>
            </a:pPr>
            <a:r>
              <a:rPr lang="ru-RU" sz="2200" dirty="0">
                <a:latin typeface="+mn-lt"/>
              </a:rPr>
              <a:t> Ребенок с нормальным слухом, зрением и интеллектом может писать неграмотно из-за </a:t>
            </a:r>
            <a:r>
              <a:rPr lang="ru-RU" sz="2200" u="sng" dirty="0">
                <a:latin typeface="+mn-lt"/>
              </a:rPr>
              <a:t>незрелости некоторых отделов мозга</a:t>
            </a:r>
            <a:r>
              <a:rPr lang="ru-RU" sz="2200" dirty="0">
                <a:latin typeface="+mn-lt"/>
              </a:rPr>
              <a:t>, отвечающих за двигательные функции рук, речевое внимание, зрительно-пространственную ориентацию. Именно это чаще всего и становится причиной низкого уровня грамотности, плохого почерка и, как следствие, неудовлетворительного поведения на уроках (Соболева, 2002).</a:t>
            </a:r>
          </a:p>
          <a:p>
            <a:pPr>
              <a:defRPr/>
            </a:pPr>
            <a:endParaRPr lang="ru-RU" sz="2200" dirty="0">
              <a:latin typeface="+mn-lt"/>
            </a:endParaRPr>
          </a:p>
          <a:p>
            <a:pPr>
              <a:defRPr/>
            </a:pPr>
            <a:r>
              <a:rPr lang="ru-RU" sz="2200" dirty="0">
                <a:latin typeface="+mn-lt"/>
              </a:rPr>
              <a:t>Кроме того, уровень грамотности зависит от взаимодействия больших полушарий головного мозга. Правое полушарие преимущественно отвечает за целостный образ, какого-либо предмета или слова, а левое — за его верное называние или написание в соответствии с правилами орфографии. Бывает так, что доминирует правое полушарие, а </a:t>
            </a:r>
            <a:r>
              <a:rPr lang="ru-RU" sz="2200" u="sng" dirty="0" smtClean="0">
                <a:latin typeface="+mn-lt"/>
              </a:rPr>
              <a:t>левое отстаёт в развитии</a:t>
            </a:r>
            <a:r>
              <a:rPr lang="ru-RU" sz="2200" dirty="0" smtClean="0">
                <a:latin typeface="+mn-lt"/>
              </a:rPr>
              <a:t>. Именно </a:t>
            </a:r>
            <a:r>
              <a:rPr lang="ru-RU" sz="2200" dirty="0">
                <a:latin typeface="+mn-lt"/>
              </a:rPr>
              <a:t>поэтому довольно часто можно встретить активных школьников с ярким </a:t>
            </a:r>
            <a:r>
              <a:rPr lang="ru-RU" sz="2200" dirty="0" smtClean="0">
                <a:latin typeface="+mn-lt"/>
              </a:rPr>
              <a:t>воображением, но             </a:t>
            </a:r>
            <a:r>
              <a:rPr lang="ru-RU" sz="2200" dirty="0">
                <a:latin typeface="+mn-lt"/>
              </a:rPr>
              <a:t>абсолютно неграмотных!</a:t>
            </a:r>
            <a:r>
              <a:rPr lang="ru-RU" sz="2200" dirty="0">
                <a:solidFill>
                  <a:srgbClr val="FFFF00"/>
                </a:solidFill>
                <a:latin typeface="+mn-lt"/>
              </a:rPr>
              <a:t/>
            </a:r>
            <a:br>
              <a:rPr lang="ru-RU" sz="2200" dirty="0">
                <a:solidFill>
                  <a:srgbClr val="FFFF00"/>
                </a:solidFill>
                <a:latin typeface="+mn-lt"/>
              </a:rPr>
            </a:br>
            <a:r>
              <a:rPr lang="ru-RU" sz="2200" dirty="0">
                <a:solidFill>
                  <a:srgbClr val="FFFF00"/>
                </a:solidFill>
                <a:latin typeface="+mn-lt"/>
              </a:rPr>
              <a:t> </a:t>
            </a:r>
            <a:endParaRPr lang="ru-RU" sz="2200" dirty="0">
              <a:latin typeface="+mn-lt"/>
            </a:endParaRPr>
          </a:p>
        </p:txBody>
      </p:sp>
      <p:pic>
        <p:nvPicPr>
          <p:cNvPr id="16387" name="Рисунок 3"/>
          <p:cNvPicPr>
            <a:picLocks noChangeAspect="1" noChangeArrowheads="1"/>
          </p:cNvPicPr>
          <p:nvPr/>
        </p:nvPicPr>
        <p:blipFill>
          <a:blip r:embed="rId2" cstate="print"/>
          <a:srcRect/>
          <a:stretch>
            <a:fillRect/>
          </a:stretch>
        </p:blipFill>
        <p:spPr bwMode="auto">
          <a:xfrm>
            <a:off x="7315200" y="5791200"/>
            <a:ext cx="855663" cy="752475"/>
          </a:xfrm>
          <a:prstGeom prst="rect">
            <a:avLst/>
          </a:prstGeom>
          <a:noFill/>
          <a:ln w="9525">
            <a:noFill/>
            <a:miter lim="800000"/>
            <a:headEnd/>
            <a:tailEnd/>
          </a:ln>
        </p:spPr>
      </p:pic>
      <p:sp>
        <p:nvSpPr>
          <p:cNvPr id="4" name="TextBox 3"/>
          <p:cNvSpPr txBox="1"/>
          <p:nvPr/>
        </p:nvSpPr>
        <p:spPr>
          <a:xfrm>
            <a:off x="304800" y="152400"/>
            <a:ext cx="81534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 Причины неграмотного письма </a:t>
            </a:r>
            <a:endParaRPr lang="ru-RU" sz="3600" dirty="0">
              <a:latin typeface="Calibri" pitchFamily="34" charset="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685800" y="1143000"/>
            <a:ext cx="7772400" cy="2286000"/>
          </a:xfrm>
        </p:spPr>
        <p:txBody>
          <a:bodyPr/>
          <a:lstStyle/>
          <a:p>
            <a:pPr eaLnBrk="1" hangingPunct="1">
              <a:defRPr/>
            </a:pPr>
            <a:r>
              <a:rPr lang="ru-RU" sz="8800" dirty="0" smtClean="0">
                <a:latin typeface="Monotype Corsiva" pitchFamily="66" charset="0"/>
              </a:rPr>
              <a:t>  </a:t>
            </a:r>
          </a:p>
        </p:txBody>
      </p:sp>
      <p:sp>
        <p:nvSpPr>
          <p:cNvPr id="18435" name="TextBox 3"/>
          <p:cNvSpPr txBox="1">
            <a:spLocks noChangeArrowheads="1"/>
          </p:cNvSpPr>
          <p:nvPr/>
        </p:nvSpPr>
        <p:spPr bwMode="auto">
          <a:xfrm>
            <a:off x="914400" y="2438400"/>
            <a:ext cx="5867400" cy="246063"/>
          </a:xfrm>
          <a:prstGeom prst="rect">
            <a:avLst/>
          </a:prstGeom>
          <a:noFill/>
          <a:ln w="9525">
            <a:noFill/>
            <a:miter lim="800000"/>
            <a:headEnd/>
            <a:tailEnd/>
          </a:ln>
        </p:spPr>
        <p:txBody>
          <a:bodyPr>
            <a:spAutoFit/>
          </a:bodyPr>
          <a:lstStyle/>
          <a:p>
            <a:endParaRPr lang="ru-RU" sz="1000"/>
          </a:p>
        </p:txBody>
      </p:sp>
      <p:sp>
        <p:nvSpPr>
          <p:cNvPr id="18436" name="TextBox 5"/>
          <p:cNvSpPr txBox="1">
            <a:spLocks noChangeArrowheads="1"/>
          </p:cNvSpPr>
          <p:nvPr/>
        </p:nvSpPr>
        <p:spPr bwMode="auto">
          <a:xfrm>
            <a:off x="304800" y="0"/>
            <a:ext cx="8305800" cy="2554288"/>
          </a:xfrm>
          <a:prstGeom prst="rect">
            <a:avLst/>
          </a:prstGeom>
          <a:noFill/>
          <a:ln w="9525">
            <a:noFill/>
            <a:miter lim="800000"/>
            <a:headEnd/>
            <a:tailEnd/>
          </a:ln>
        </p:spPr>
        <p:txBody>
          <a:bodyPr>
            <a:spAutoFit/>
          </a:bodyPr>
          <a:lstStyle/>
          <a:p>
            <a:r>
              <a:rPr lang="ru-RU" sz="3600" b="1" dirty="0">
                <a:solidFill>
                  <a:srgbClr val="C00000"/>
                </a:solidFill>
                <a:latin typeface="Calibri" pitchFamily="34" charset="0"/>
              </a:rPr>
              <a:t>                          </a:t>
            </a:r>
            <a:r>
              <a:rPr lang="ru-RU" sz="3600" b="1" dirty="0" smtClean="0">
                <a:solidFill>
                  <a:srgbClr val="C00000"/>
                </a:solidFill>
                <a:latin typeface="Calibri" pitchFamily="34" charset="0"/>
              </a:rPr>
              <a:t>«Грамотность»    </a:t>
            </a:r>
            <a:r>
              <a:rPr lang="ru-RU" sz="1400" b="1" dirty="0" smtClean="0">
                <a:solidFill>
                  <a:srgbClr val="C00000"/>
                </a:solidFill>
                <a:latin typeface="Calibri" pitchFamily="34" charset="0"/>
              </a:rPr>
              <a:t>                          </a:t>
            </a:r>
            <a:endParaRPr lang="ru-RU" sz="1400" b="1" dirty="0">
              <a:solidFill>
                <a:srgbClr val="C00000"/>
              </a:solidFill>
              <a:latin typeface="Calibri" pitchFamily="34" charset="0"/>
            </a:endParaRPr>
          </a:p>
          <a:p>
            <a:pPr algn="ctr"/>
            <a:r>
              <a:rPr lang="ru-RU" sz="1400" b="1" dirty="0">
                <a:solidFill>
                  <a:srgbClr val="C00000"/>
                </a:solidFill>
                <a:latin typeface="Calibri" pitchFamily="34" charset="0"/>
              </a:rPr>
              <a:t>       (</a:t>
            </a:r>
            <a:r>
              <a:rPr lang="ru-RU" sz="2000" b="1" dirty="0">
                <a:solidFill>
                  <a:srgbClr val="C00000"/>
                </a:solidFill>
                <a:latin typeface="Calibri" pitchFamily="34" charset="0"/>
              </a:rPr>
              <a:t>все отделы мозга </a:t>
            </a:r>
            <a:r>
              <a:rPr lang="ru-RU" sz="2000" b="1" dirty="0" smtClean="0">
                <a:solidFill>
                  <a:srgbClr val="C00000"/>
                </a:solidFill>
                <a:latin typeface="Calibri" pitchFamily="34" charset="0"/>
              </a:rPr>
              <a:t>, </a:t>
            </a:r>
            <a:r>
              <a:rPr lang="ru-RU" sz="2000" dirty="0"/>
              <a:t>по А. Р. </a:t>
            </a:r>
            <a:r>
              <a:rPr lang="ru-RU" sz="2000" dirty="0" err="1" smtClean="0"/>
              <a:t>Лурия</a:t>
            </a:r>
            <a:r>
              <a:rPr lang="ru-RU" sz="2000" dirty="0" smtClean="0"/>
              <a:t> </a:t>
            </a:r>
            <a:r>
              <a:rPr lang="ru-RU" sz="2000" dirty="0" smtClean="0">
                <a:solidFill>
                  <a:srgbClr val="C00000"/>
                </a:solidFill>
              </a:rPr>
              <a:t>,</a:t>
            </a:r>
            <a:r>
              <a:rPr lang="ru-RU" sz="2000" b="1" dirty="0" smtClean="0">
                <a:solidFill>
                  <a:srgbClr val="C00000"/>
                </a:solidFill>
                <a:latin typeface="Calibri" pitchFamily="34" charset="0"/>
              </a:rPr>
              <a:t>  </a:t>
            </a:r>
            <a:r>
              <a:rPr lang="ru-RU" sz="2000" b="1" dirty="0">
                <a:solidFill>
                  <a:srgbClr val="C00000"/>
                </a:solidFill>
                <a:latin typeface="Calibri" pitchFamily="34" charset="0"/>
              </a:rPr>
              <a:t>условно  разделены на три блока </a:t>
            </a:r>
            <a:r>
              <a:rPr lang="ru-RU" sz="1400" b="1" dirty="0">
                <a:solidFill>
                  <a:srgbClr val="C00000"/>
                </a:solidFill>
                <a:latin typeface="Calibri" pitchFamily="34" charset="0"/>
              </a:rPr>
              <a:t>)</a:t>
            </a:r>
            <a:r>
              <a:rPr lang="ru-RU" sz="1200" b="1" dirty="0">
                <a:solidFill>
                  <a:srgbClr val="C00000"/>
                </a:solidFill>
                <a:latin typeface="Calibri" pitchFamily="34" charset="0"/>
              </a:rPr>
              <a:t> </a:t>
            </a:r>
          </a:p>
          <a:p>
            <a:endParaRPr lang="ru-RU" sz="1200" b="1" dirty="0">
              <a:solidFill>
                <a:srgbClr val="C00000"/>
              </a:solidFill>
              <a:latin typeface="Calibri" pitchFamily="34" charset="0"/>
            </a:endParaRPr>
          </a:p>
          <a:p>
            <a:r>
              <a:rPr lang="ru-RU" sz="1200" b="1" dirty="0">
                <a:solidFill>
                  <a:srgbClr val="C00000"/>
                </a:solidFill>
                <a:latin typeface="Calibri" pitchFamily="34" charset="0"/>
              </a:rPr>
              <a:t>                                                                                              </a:t>
            </a:r>
            <a:r>
              <a:rPr lang="ru-RU" sz="3200" b="1" dirty="0">
                <a:solidFill>
                  <a:srgbClr val="C00000"/>
                </a:solidFill>
                <a:latin typeface="Calibri" pitchFamily="34" charset="0"/>
              </a:rPr>
              <a:t>  </a:t>
            </a:r>
          </a:p>
          <a:p>
            <a:r>
              <a:rPr lang="ru-RU" sz="3200" b="1" dirty="0">
                <a:solidFill>
                  <a:srgbClr val="C00000"/>
                </a:solidFill>
                <a:latin typeface="Calibri" pitchFamily="34" charset="0"/>
              </a:rPr>
              <a:t>                                                                                  </a:t>
            </a:r>
            <a:r>
              <a:rPr lang="ru-RU" sz="2800" dirty="0">
                <a:latin typeface="Calibri" pitchFamily="34" charset="0"/>
              </a:rPr>
              <a:t> </a:t>
            </a:r>
          </a:p>
          <a:p>
            <a:r>
              <a:rPr lang="ru-RU" sz="2800" dirty="0">
                <a:latin typeface="Calibri" pitchFamily="34" charset="0"/>
              </a:rPr>
              <a:t>                                 </a:t>
            </a:r>
          </a:p>
        </p:txBody>
      </p:sp>
      <p:graphicFrame>
        <p:nvGraphicFramePr>
          <p:cNvPr id="8" name="Таблица 7"/>
          <p:cNvGraphicFramePr>
            <a:graphicFrameLocks noGrp="1"/>
          </p:cNvGraphicFramePr>
          <p:nvPr/>
        </p:nvGraphicFramePr>
        <p:xfrm>
          <a:off x="152400" y="990600"/>
          <a:ext cx="8991599" cy="5782678"/>
        </p:xfrm>
        <a:graphic>
          <a:graphicData uri="http://schemas.openxmlformats.org/drawingml/2006/table">
            <a:tbl>
              <a:tblPr firstRow="1" bandRow="1">
                <a:tableStyleId>{ED083AE6-46FA-4A59-8FB0-9F97EB10719F}</a:tableStyleId>
              </a:tblPr>
              <a:tblGrid>
                <a:gridCol w="2488746"/>
                <a:gridCol w="3050721"/>
                <a:gridCol w="3452132"/>
              </a:tblGrid>
              <a:tr h="375660">
                <a:tc>
                  <a:txBody>
                    <a:bodyPr/>
                    <a:lstStyle/>
                    <a:p>
                      <a:pPr algn="ctr"/>
                      <a:r>
                        <a:rPr lang="ru-RU" b="0" dirty="0" smtClean="0"/>
                        <a:t> 1 </a:t>
                      </a:r>
                      <a:r>
                        <a:rPr lang="ru-RU" b="0" baseline="0" dirty="0" smtClean="0"/>
                        <a:t> блок</a:t>
                      </a:r>
                      <a:endParaRPr lang="ru-RU" b="0" dirty="0"/>
                    </a:p>
                  </a:txBody>
                  <a:tcPr/>
                </a:tc>
                <a:tc>
                  <a:txBody>
                    <a:bodyPr/>
                    <a:lstStyle/>
                    <a:p>
                      <a:pPr algn="ctr"/>
                      <a:r>
                        <a:rPr lang="ru-RU" b="0" dirty="0" smtClean="0"/>
                        <a:t>2 </a:t>
                      </a:r>
                      <a:r>
                        <a:rPr lang="ru-RU" b="0" baseline="0" dirty="0" smtClean="0"/>
                        <a:t> блок</a:t>
                      </a:r>
                      <a:endParaRPr lang="ru-RU" b="0" dirty="0"/>
                    </a:p>
                  </a:txBody>
                  <a:tcPr/>
                </a:tc>
                <a:tc>
                  <a:txBody>
                    <a:bodyPr/>
                    <a:lstStyle/>
                    <a:p>
                      <a:pPr algn="ctr"/>
                      <a:r>
                        <a:rPr lang="ru-RU" b="0" dirty="0" smtClean="0"/>
                        <a:t>3 блок</a:t>
                      </a:r>
                      <a:endParaRPr lang="ru-RU" b="0" dirty="0"/>
                    </a:p>
                  </a:txBody>
                  <a:tcPr/>
                </a:tc>
              </a:tr>
              <a:tr h="1659167">
                <a:tc>
                  <a:txBody>
                    <a:bodyPr/>
                    <a:lstStyle/>
                    <a:p>
                      <a:r>
                        <a:rPr lang="ru-RU" sz="2000" b="0" i="0" kern="1200" dirty="0" smtClean="0">
                          <a:solidFill>
                            <a:schemeClr val="tx1"/>
                          </a:solidFill>
                          <a:latin typeface="+mn-lt"/>
                          <a:ea typeface="+mn-ea"/>
                          <a:cs typeface="+mn-cs"/>
                        </a:rPr>
                        <a:t>активизация мозга </a:t>
                      </a:r>
                      <a:endParaRPr lang="ru-RU" sz="2000" b="0" i="0" dirty="0"/>
                    </a:p>
                  </a:txBody>
                  <a:tcPr/>
                </a:tc>
                <a:tc>
                  <a:txBody>
                    <a:bodyPr/>
                    <a:lstStyle/>
                    <a:p>
                      <a:r>
                        <a:rPr lang="ru-RU" sz="2000" b="0" i="0" kern="1200" dirty="0" smtClean="0">
                          <a:solidFill>
                            <a:schemeClr val="tx1"/>
                          </a:solidFill>
                          <a:latin typeface="+mn-lt"/>
                          <a:ea typeface="+mn-ea"/>
                          <a:cs typeface="+mn-cs"/>
                        </a:rPr>
                        <a:t>развитие памяти</a:t>
                      </a:r>
                    </a:p>
                    <a:p>
                      <a:r>
                        <a:rPr lang="ru-RU" sz="2000" b="0" i="0" kern="1200" dirty="0" smtClean="0">
                          <a:solidFill>
                            <a:schemeClr val="tx1"/>
                          </a:solidFill>
                          <a:latin typeface="+mn-lt"/>
                          <a:ea typeface="+mn-ea"/>
                          <a:cs typeface="+mn-cs"/>
                        </a:rPr>
                        <a:t>ориентация</a:t>
                      </a:r>
                    </a:p>
                    <a:p>
                      <a:r>
                        <a:rPr lang="ru-RU" sz="2000" b="0" i="0" kern="1200" dirty="0" smtClean="0">
                          <a:solidFill>
                            <a:schemeClr val="tx1"/>
                          </a:solidFill>
                          <a:latin typeface="+mn-lt"/>
                          <a:ea typeface="+mn-ea"/>
                          <a:cs typeface="+mn-cs"/>
                        </a:rPr>
                        <a:t>фонематический слух</a:t>
                      </a:r>
                    </a:p>
                    <a:p>
                      <a:r>
                        <a:rPr lang="ru-RU" sz="2000" b="0" i="1" kern="1200" dirty="0" smtClean="0">
                          <a:solidFill>
                            <a:schemeClr val="tx1"/>
                          </a:solidFill>
                          <a:latin typeface="+mn-lt"/>
                          <a:ea typeface="+mn-ea"/>
                          <a:cs typeface="+mn-cs"/>
                        </a:rPr>
                        <a:t>зрительное восприятие</a:t>
                      </a:r>
                      <a:endParaRPr lang="ru-RU" sz="2000" b="0" i="0" dirty="0"/>
                    </a:p>
                  </a:txBody>
                  <a:tcPr/>
                </a:tc>
                <a:tc>
                  <a:txBody>
                    <a:bodyPr/>
                    <a:lstStyle/>
                    <a:p>
                      <a:r>
                        <a:rPr lang="ru-RU" sz="2000" b="0" i="0" kern="1200" dirty="0" smtClean="0">
                          <a:solidFill>
                            <a:schemeClr val="tx1"/>
                          </a:solidFill>
                          <a:latin typeface="+mn-lt"/>
                          <a:ea typeface="+mn-ea"/>
                          <a:cs typeface="+mn-cs"/>
                        </a:rPr>
                        <a:t>программирование</a:t>
                      </a:r>
                      <a:r>
                        <a:rPr lang="ru-RU" sz="2000" b="0" i="1" kern="1200" dirty="0" smtClean="0">
                          <a:solidFill>
                            <a:schemeClr val="tx1"/>
                          </a:solidFill>
                          <a:latin typeface="+mn-lt"/>
                          <a:ea typeface="+mn-ea"/>
                          <a:cs typeface="+mn-cs"/>
                        </a:rPr>
                        <a:t> </a:t>
                      </a:r>
                    </a:p>
                    <a:p>
                      <a:r>
                        <a:rPr lang="ru-RU" sz="2000" b="0" i="0" kern="1200" dirty="0" smtClean="0">
                          <a:solidFill>
                            <a:schemeClr val="tx1"/>
                          </a:solidFill>
                          <a:latin typeface="+mn-lt"/>
                          <a:ea typeface="+mn-ea"/>
                          <a:cs typeface="+mn-cs"/>
                        </a:rPr>
                        <a:t>контроль</a:t>
                      </a:r>
                      <a:endParaRPr lang="ru-RU" sz="2000" b="0" i="0" dirty="0"/>
                    </a:p>
                  </a:txBody>
                  <a:tcPr/>
                </a:tc>
              </a:tr>
              <a:tr h="1972217">
                <a:tc>
                  <a:txBody>
                    <a:bodyPr/>
                    <a:lstStyle/>
                    <a:p>
                      <a:r>
                        <a:rPr lang="ru-RU" sz="2000" b="0" i="0" kern="1200" dirty="0" smtClean="0">
                          <a:solidFill>
                            <a:schemeClr val="tx1"/>
                          </a:solidFill>
                          <a:latin typeface="+mn-lt"/>
                          <a:ea typeface="+mn-ea"/>
                          <a:cs typeface="+mn-cs"/>
                        </a:rPr>
                        <a:t>утомляемость :</a:t>
                      </a:r>
                    </a:p>
                    <a:p>
                      <a:r>
                        <a:rPr lang="ru-RU" sz="2000" b="0" i="0" kern="1200" dirty="0" smtClean="0">
                          <a:solidFill>
                            <a:schemeClr val="tx1"/>
                          </a:solidFill>
                          <a:latin typeface="+mn-lt"/>
                          <a:ea typeface="+mn-ea"/>
                          <a:cs typeface="+mn-cs"/>
                        </a:rPr>
                        <a:t>зевают, вертятся,</a:t>
                      </a:r>
                    </a:p>
                    <a:p>
                      <a:r>
                        <a:rPr lang="ru-RU" sz="2000" b="0" i="0" kern="1200" dirty="0" smtClean="0">
                          <a:solidFill>
                            <a:schemeClr val="tx1"/>
                          </a:solidFill>
                          <a:latin typeface="+mn-lt"/>
                          <a:ea typeface="+mn-ea"/>
                          <a:cs typeface="+mn-cs"/>
                        </a:rPr>
                        <a:t>роняют вещи.</a:t>
                      </a:r>
                    </a:p>
                    <a:p>
                      <a:r>
                        <a:rPr lang="ru-RU" sz="2000" b="0" i="0" kern="1200" dirty="0" smtClean="0">
                          <a:solidFill>
                            <a:schemeClr val="tx1"/>
                          </a:solidFill>
                          <a:latin typeface="+mn-lt"/>
                          <a:ea typeface="+mn-ea"/>
                          <a:cs typeface="+mn-cs"/>
                        </a:rPr>
                        <a:t>строят рожи,</a:t>
                      </a:r>
                    </a:p>
                    <a:p>
                      <a:r>
                        <a:rPr lang="ru-RU" sz="2000" b="0" i="0" kern="1200" dirty="0" smtClean="0">
                          <a:solidFill>
                            <a:schemeClr val="tx1"/>
                          </a:solidFill>
                          <a:latin typeface="+mn-lt"/>
                          <a:ea typeface="+mn-ea"/>
                          <a:cs typeface="+mn-cs"/>
                        </a:rPr>
                        <a:t>мешают другим</a:t>
                      </a:r>
                    </a:p>
                  </a:txBody>
                  <a:tcPr/>
                </a:tc>
                <a:tc>
                  <a:txBody>
                    <a:bodyPr/>
                    <a:lstStyle/>
                    <a:p>
                      <a:r>
                        <a:rPr lang="ru-RU" sz="2000" b="0" i="0" kern="1200" dirty="0" smtClean="0">
                          <a:solidFill>
                            <a:schemeClr val="tx1"/>
                          </a:solidFill>
                          <a:latin typeface="+mn-lt"/>
                          <a:ea typeface="+mn-ea"/>
                          <a:cs typeface="+mn-cs"/>
                        </a:rPr>
                        <a:t>зеркальное написание букв,</a:t>
                      </a:r>
                    </a:p>
                    <a:p>
                      <a:r>
                        <a:rPr lang="ru-RU" sz="2000" b="0" i="0" kern="1200" dirty="0" smtClean="0">
                          <a:solidFill>
                            <a:schemeClr val="tx1"/>
                          </a:solidFill>
                          <a:latin typeface="+mn-lt"/>
                          <a:ea typeface="+mn-ea"/>
                          <a:cs typeface="+mn-cs"/>
                        </a:rPr>
                        <a:t>ошибки в применении правил грамматики</a:t>
                      </a:r>
                      <a:endParaRPr lang="ru-RU" sz="2000" b="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0" i="0" dirty="0" smtClean="0"/>
                        <a:t>не умеют действовать по</a:t>
                      </a:r>
                    </a:p>
                    <a:p>
                      <a:r>
                        <a:rPr lang="ru-RU" sz="2000" b="0" i="0" dirty="0" smtClean="0"/>
                        <a:t>образцу: </a:t>
                      </a:r>
                      <a:r>
                        <a:rPr lang="ru-RU" sz="2000" b="0" i="0" kern="1200" dirty="0" smtClean="0">
                          <a:solidFill>
                            <a:schemeClr val="tx1"/>
                          </a:solidFill>
                          <a:latin typeface="+mn-lt"/>
                          <a:ea typeface="+mn-ea"/>
                          <a:cs typeface="+mn-cs"/>
                        </a:rPr>
                        <a:t>правило знают, а  делают глупые ошибки,</a:t>
                      </a:r>
                    </a:p>
                    <a:p>
                      <a:r>
                        <a:rPr lang="ru-RU" sz="2000" b="0" i="0" kern="1200" dirty="0" smtClean="0">
                          <a:solidFill>
                            <a:schemeClr val="tx1"/>
                          </a:solidFill>
                          <a:latin typeface="+mn-lt"/>
                          <a:ea typeface="+mn-ea"/>
                          <a:cs typeface="+mn-cs"/>
                        </a:rPr>
                        <a:t>не  могут соблюдать</a:t>
                      </a:r>
                      <a:r>
                        <a:rPr lang="ru-RU" sz="2000" b="0" i="0" kern="1200" baseline="0" dirty="0" smtClean="0">
                          <a:solidFill>
                            <a:schemeClr val="tx1"/>
                          </a:solidFill>
                          <a:latin typeface="+mn-lt"/>
                          <a:ea typeface="+mn-ea"/>
                          <a:cs typeface="+mn-cs"/>
                        </a:rPr>
                        <a:t> </a:t>
                      </a:r>
                      <a:r>
                        <a:rPr lang="ru-RU" sz="2000" b="0" i="0" kern="1200" dirty="0" smtClean="0">
                          <a:solidFill>
                            <a:schemeClr val="tx1"/>
                          </a:solidFill>
                          <a:latin typeface="+mn-lt"/>
                          <a:ea typeface="+mn-ea"/>
                          <a:cs typeface="+mn-cs"/>
                        </a:rPr>
                        <a:t>общие нормы поведения</a:t>
                      </a:r>
                      <a:endParaRPr lang="ru-RU" sz="2000" b="0" i="0" dirty="0"/>
                    </a:p>
                  </a:txBody>
                  <a:tcPr/>
                </a:tc>
              </a:tr>
              <a:tr h="17756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0" i="0" dirty="0" smtClean="0"/>
                        <a:t>дыхательная гимнастика </a:t>
                      </a:r>
                      <a:r>
                        <a:rPr lang="ru-RU" sz="2000" b="0" i="0" baseline="0" dirty="0" smtClean="0"/>
                        <a:t> ,                                                                                спец. массаж,</a:t>
                      </a:r>
                      <a:r>
                        <a:rPr lang="ru-RU" sz="2000" b="0" i="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2000" b="0" i="0" dirty="0" smtClean="0"/>
                        <a:t>двигательная коррекция</a:t>
                      </a:r>
                    </a:p>
                  </a:txBody>
                  <a:tcPr/>
                </a:tc>
                <a:tc>
                  <a:txBody>
                    <a:bodyPr/>
                    <a:lstStyle/>
                    <a:p>
                      <a:endParaRPr lang="ru-RU" sz="2000" b="0" dirty="0"/>
                    </a:p>
                  </a:txBody>
                  <a:tcPr/>
                </a:tc>
                <a:tc>
                  <a:txBody>
                    <a:bodyPr/>
                    <a:lstStyle/>
                    <a:p>
                      <a:endParaRPr lang="ru-RU" sz="2000" b="0" dirty="0"/>
                    </a:p>
                  </a:txBody>
                  <a:tcPr/>
                </a:tc>
              </a:tr>
            </a:tbl>
          </a:graphicData>
        </a:graphic>
      </p:graphicFrame>
      <p:pic>
        <p:nvPicPr>
          <p:cNvPr id="18459" name="Рисунок 9"/>
          <p:cNvPicPr>
            <a:picLocks noChangeAspect="1" noChangeArrowheads="1"/>
          </p:cNvPicPr>
          <p:nvPr/>
        </p:nvPicPr>
        <p:blipFill>
          <a:blip r:embed="rId3" cstate="print"/>
          <a:srcRect/>
          <a:stretch>
            <a:fillRect/>
          </a:stretch>
        </p:blipFill>
        <p:spPr bwMode="auto">
          <a:xfrm>
            <a:off x="7239000" y="5410200"/>
            <a:ext cx="855663" cy="752475"/>
          </a:xfrm>
          <a:prstGeom prst="rect">
            <a:avLst/>
          </a:prstGeom>
          <a:noFill/>
          <a:ln w="9525">
            <a:noFill/>
            <a:miter lim="800000"/>
            <a:headEnd/>
            <a:tailEnd/>
          </a:ln>
        </p:spPr>
      </p:pic>
    </p:spTree>
    <p:custDataLst>
      <p:tags r:id="rId1"/>
    </p:custData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304800" y="838200"/>
            <a:ext cx="8458200" cy="1938992"/>
          </a:xfrm>
          <a:prstGeom prst="rect">
            <a:avLst/>
          </a:prstGeom>
          <a:noFill/>
          <a:ln w="9525">
            <a:noFill/>
            <a:miter lim="800000"/>
            <a:headEnd/>
            <a:tailEnd/>
          </a:ln>
        </p:spPr>
        <p:txBody>
          <a:bodyPr wrap="square">
            <a:spAutoFit/>
          </a:bodyPr>
          <a:lstStyle/>
          <a:p>
            <a:pPr>
              <a:defRPr/>
            </a:pPr>
            <a:r>
              <a:rPr lang="ru-RU" sz="2000" dirty="0">
                <a:latin typeface="+mn-lt"/>
              </a:rPr>
              <a:t>Структуры мозга, функциональная </a:t>
            </a:r>
            <a:r>
              <a:rPr lang="ru-RU" sz="2000" dirty="0" err="1">
                <a:latin typeface="+mn-lt"/>
              </a:rPr>
              <a:t>несформированность</a:t>
            </a:r>
            <a:r>
              <a:rPr lang="ru-RU" sz="2000" dirty="0">
                <a:latin typeface="+mn-lt"/>
              </a:rPr>
              <a:t> которых мешает усвоению школьных предметов, со временем, если будут </a:t>
            </a:r>
            <a:r>
              <a:rPr lang="ru-RU" sz="2000" u="sng" dirty="0">
                <a:latin typeface="+mn-lt"/>
              </a:rPr>
              <a:t>созданы благоприятные условия </a:t>
            </a:r>
            <a:r>
              <a:rPr lang="ru-RU" sz="2000" dirty="0">
                <a:latin typeface="+mn-lt"/>
              </a:rPr>
              <a:t>для развития ребенка, созреют, но, пока это произойдет, он упустит уже очень многое из школьного материала. Как бы репетиторы ни мучили своих учеников, грамотно писать они не будут, если не устранить истинную причину.</a:t>
            </a:r>
          </a:p>
        </p:txBody>
      </p:sp>
      <p:sp>
        <p:nvSpPr>
          <p:cNvPr id="3" name="TextBox 2"/>
          <p:cNvSpPr txBox="1"/>
          <p:nvPr/>
        </p:nvSpPr>
        <p:spPr>
          <a:xfrm>
            <a:off x="304800" y="2971800"/>
            <a:ext cx="8534400" cy="3477875"/>
          </a:xfrm>
          <a:prstGeom prst="rect">
            <a:avLst/>
          </a:prstGeom>
          <a:noFill/>
        </p:spPr>
        <p:txBody>
          <a:bodyPr>
            <a:spAutoFit/>
          </a:bodyPr>
          <a:lstStyle/>
          <a:p>
            <a:pPr>
              <a:defRPr/>
            </a:pPr>
            <a:r>
              <a:rPr lang="ru-RU" sz="2000" dirty="0">
                <a:latin typeface="+mn-lt"/>
              </a:rPr>
              <a:t>Бывают случаи, когда при благоприятных обстоятельствах развитие мозга ребенка до некоторой степени активизируется без внешней помощи. При каких условиях это может произойти?                                                                                    Во-первых, если ребенок живет за городом, в хороших экологических условиях и его мозг насыщается кислородом активнее, чем мозг городских детей. Во-вторых, если он не сидит за компьютером, а играет со сверстниками в различные игры, правила которых выдумываются и дополняются по ходу игры. В-третьих, занимается активными физическими упражнениями. Но даже при этом у большинства детей отмеченные трудности сохраняются или вообще прогрессируют.</a:t>
            </a:r>
          </a:p>
        </p:txBody>
      </p:sp>
      <p:sp>
        <p:nvSpPr>
          <p:cNvPr id="4" name="TextBox 3"/>
          <p:cNvSpPr txBox="1"/>
          <p:nvPr/>
        </p:nvSpPr>
        <p:spPr>
          <a:xfrm>
            <a:off x="381000" y="228600"/>
            <a:ext cx="83820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Условия активизации работы мозга</a:t>
            </a:r>
            <a:endParaRPr lang="ru-RU" sz="3600" dirty="0">
              <a:latin typeface="Calibri" pitchFamily="34"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228600" y="762000"/>
            <a:ext cx="8686800" cy="5170646"/>
          </a:xfrm>
          <a:prstGeom prst="rect">
            <a:avLst/>
          </a:prstGeom>
          <a:noFill/>
          <a:ln w="9525">
            <a:noFill/>
            <a:miter lim="800000"/>
            <a:headEnd/>
            <a:tailEnd/>
          </a:ln>
        </p:spPr>
        <p:txBody>
          <a:bodyPr wrap="square">
            <a:spAutoFit/>
          </a:bodyPr>
          <a:lstStyle/>
          <a:p>
            <a:pPr>
              <a:defRPr/>
            </a:pPr>
            <a:r>
              <a:rPr lang="ru-RU" sz="2200" dirty="0">
                <a:latin typeface="+mn-lt"/>
                <a:ea typeface="Adobe Heiti Std R" pitchFamily="34" charset="-128"/>
              </a:rPr>
              <a:t>Грамотность ребенка складывается из трех основных блоков.</a:t>
            </a:r>
          </a:p>
          <a:p>
            <a:pPr>
              <a:defRPr/>
            </a:pPr>
            <a:endParaRPr lang="ru-RU" sz="2200" dirty="0">
              <a:latin typeface="+mn-lt"/>
              <a:ea typeface="Adobe Heiti Std R" pitchFamily="34" charset="-128"/>
            </a:endParaRPr>
          </a:p>
          <a:p>
            <a:pPr>
              <a:defRPr/>
            </a:pPr>
            <a:r>
              <a:rPr lang="ru-RU" sz="2200" u="sng" dirty="0" smtClean="0">
                <a:latin typeface="+mn-lt"/>
                <a:ea typeface="Adobe Heiti Std R" pitchFamily="34" charset="-128"/>
              </a:rPr>
              <a:t>Первый</a:t>
            </a:r>
            <a:r>
              <a:rPr lang="ru-RU" sz="2200" dirty="0" smtClean="0">
                <a:latin typeface="+mn-lt"/>
                <a:ea typeface="Adobe Heiti Std R" pitchFamily="34" charset="-128"/>
              </a:rPr>
              <a:t> </a:t>
            </a:r>
            <a:r>
              <a:rPr lang="ru-RU" sz="2200" dirty="0">
                <a:latin typeface="+mn-lt"/>
                <a:ea typeface="Adobe Heiti Std R" pitchFamily="34" charset="-128"/>
              </a:rPr>
              <a:t>из них — нейропсихологический, включающий в себя функциональную готовность ребенка к письму, то есть достаточное развитие психических функций, необходимых для того, чтобы писать. </a:t>
            </a:r>
          </a:p>
          <a:p>
            <a:pPr>
              <a:defRPr/>
            </a:pPr>
            <a:r>
              <a:rPr lang="ru-RU" sz="2200" u="sng" dirty="0">
                <a:latin typeface="+mn-lt"/>
              </a:rPr>
              <a:t>Второй</a:t>
            </a:r>
            <a:r>
              <a:rPr lang="ru-RU" sz="2200" dirty="0">
                <a:latin typeface="+mn-lt"/>
              </a:rPr>
              <a:t> — социально-педагогический, в котором важно учесть характер общения ребенка со взрослыми, его игровое развитие в дошкольном возрасте, отношение в семье к чтению</a:t>
            </a:r>
            <a:r>
              <a:rPr lang="ru-RU" sz="2200" dirty="0" smtClean="0">
                <a:latin typeface="+mn-lt"/>
              </a:rPr>
              <a:t>.</a:t>
            </a:r>
            <a:endParaRPr lang="ru-RU" sz="2200" dirty="0">
              <a:latin typeface="+mn-lt"/>
            </a:endParaRPr>
          </a:p>
          <a:p>
            <a:pPr>
              <a:defRPr/>
            </a:pPr>
            <a:r>
              <a:rPr lang="ru-RU" sz="2200" u="sng" dirty="0">
                <a:latin typeface="+mn-lt"/>
              </a:rPr>
              <a:t>Третий</a:t>
            </a:r>
            <a:r>
              <a:rPr lang="ru-RU" sz="2200" dirty="0">
                <a:latin typeface="+mn-lt"/>
              </a:rPr>
              <a:t>— психологический, то есть уровень мотивации ребенка к занятиям письмом, чтением и к обучению вообще. </a:t>
            </a:r>
          </a:p>
          <a:p>
            <a:pPr>
              <a:defRPr/>
            </a:pPr>
            <a:endParaRPr lang="ru-RU" sz="2200" dirty="0">
              <a:latin typeface="+mn-lt"/>
            </a:endParaRPr>
          </a:p>
          <a:p>
            <a:pPr>
              <a:defRPr/>
            </a:pPr>
            <a:r>
              <a:rPr lang="ru-RU" sz="2200" i="1" dirty="0">
                <a:solidFill>
                  <a:schemeClr val="accent6"/>
                </a:solidFill>
                <a:latin typeface="+mn-lt"/>
              </a:rPr>
              <a:t>Все три блока являются необходимыми составляющими грамотного письма, взаимодействуют друг с другом </a:t>
            </a:r>
            <a:r>
              <a:rPr lang="ru-RU" sz="2200" i="1" dirty="0" smtClean="0">
                <a:solidFill>
                  <a:schemeClr val="accent6"/>
                </a:solidFill>
                <a:latin typeface="+mn-lt"/>
              </a:rPr>
              <a:t>                      и </a:t>
            </a:r>
            <a:r>
              <a:rPr lang="ru-RU" sz="2200" i="1" dirty="0">
                <a:solidFill>
                  <a:schemeClr val="accent6"/>
                </a:solidFill>
                <a:latin typeface="+mn-lt"/>
              </a:rPr>
              <a:t>зависят один от другого</a:t>
            </a:r>
          </a:p>
        </p:txBody>
      </p:sp>
      <p:sp>
        <p:nvSpPr>
          <p:cNvPr id="3" name="TextBox 2"/>
          <p:cNvSpPr txBox="1"/>
          <p:nvPr/>
        </p:nvSpPr>
        <p:spPr>
          <a:xfrm>
            <a:off x="914400" y="152400"/>
            <a:ext cx="71628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Грамотность</a:t>
            </a:r>
            <a:endParaRPr lang="ru-RU" sz="3600" dirty="0">
              <a:latin typeface="Calibri" pitchFamily="34" charset="0"/>
            </a:endParaRPr>
          </a:p>
        </p:txBody>
      </p:sp>
      <p:pic>
        <p:nvPicPr>
          <p:cNvPr id="4" name="Picture 6" descr="H:\Картинки\child1.files\baby18.gif"/>
          <p:cNvPicPr>
            <a:picLocks noChangeAspect="1" noChangeArrowheads="1" noCrop="1"/>
          </p:cNvPicPr>
          <p:nvPr/>
        </p:nvPicPr>
        <p:blipFill>
          <a:blip r:embed="rId2" cstate="print"/>
          <a:srcRect/>
          <a:stretch>
            <a:fillRect/>
          </a:stretch>
        </p:blipFill>
        <p:spPr bwMode="auto">
          <a:xfrm>
            <a:off x="7772400" y="4800600"/>
            <a:ext cx="1143000" cy="1661160"/>
          </a:xfrm>
          <a:prstGeom prst="rect">
            <a:avLst/>
          </a:prstGeom>
          <a:noFill/>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4264025" y="839788"/>
            <a:ext cx="185738" cy="600075"/>
          </a:xfrm>
          <a:prstGeom prst="rect">
            <a:avLst/>
          </a:prstGeom>
          <a:noFill/>
          <a:ln w="9525">
            <a:noFill/>
            <a:miter lim="800000"/>
            <a:headEnd/>
            <a:tailEnd/>
          </a:ln>
        </p:spPr>
        <p:txBody>
          <a:bodyPr wrap="none" anchor="ctr">
            <a:spAutoFit/>
          </a:bodyPr>
          <a:lstStyle/>
          <a:p>
            <a:pPr algn="ctr" eaLnBrk="0" hangingPunct="0"/>
            <a:r>
              <a:rPr lang="ru-RU" sz="1300">
                <a:ea typeface="Times New Roman" pitchFamily="18" charset="0"/>
                <a:cs typeface="Arial" charset="0"/>
              </a:rPr>
              <a:t/>
            </a:r>
            <a:br>
              <a:rPr lang="ru-RU" sz="1300">
                <a:ea typeface="Times New Roman" pitchFamily="18" charset="0"/>
                <a:cs typeface="Arial" charset="0"/>
              </a:rPr>
            </a:br>
            <a:endParaRPr lang="ru-RU" sz="2000" b="1">
              <a:latin typeface="Calibri" pitchFamily="34" charset="0"/>
              <a:ea typeface="Times New Roman" pitchFamily="18" charset="0"/>
              <a:cs typeface="Arial" charset="0"/>
            </a:endParaRPr>
          </a:p>
        </p:txBody>
      </p:sp>
      <p:sp>
        <p:nvSpPr>
          <p:cNvPr id="20483" name="TextBox 4"/>
          <p:cNvSpPr txBox="1">
            <a:spLocks noChangeArrowheads="1"/>
          </p:cNvSpPr>
          <p:nvPr/>
        </p:nvSpPr>
        <p:spPr bwMode="auto">
          <a:xfrm>
            <a:off x="2057400" y="1600200"/>
            <a:ext cx="5715000" cy="369888"/>
          </a:xfrm>
          <a:prstGeom prst="rect">
            <a:avLst/>
          </a:prstGeom>
          <a:noFill/>
          <a:ln w="9525">
            <a:noFill/>
            <a:miter lim="800000"/>
            <a:headEnd/>
            <a:tailEnd/>
          </a:ln>
        </p:spPr>
        <p:txBody>
          <a:bodyPr>
            <a:spAutoFit/>
          </a:bodyPr>
          <a:lstStyle/>
          <a:p>
            <a:endParaRPr lang="ru-RU" sz="1800"/>
          </a:p>
        </p:txBody>
      </p:sp>
      <p:sp>
        <p:nvSpPr>
          <p:cNvPr id="21519" name="TextBox 5"/>
          <p:cNvSpPr txBox="1">
            <a:spLocks noChangeArrowheads="1"/>
          </p:cNvSpPr>
          <p:nvPr/>
        </p:nvSpPr>
        <p:spPr bwMode="auto">
          <a:xfrm>
            <a:off x="228600" y="838200"/>
            <a:ext cx="8915400" cy="1107996"/>
          </a:xfrm>
          <a:prstGeom prst="rect">
            <a:avLst/>
          </a:prstGeom>
          <a:noFill/>
          <a:ln w="9525">
            <a:noFill/>
            <a:miter lim="800000"/>
            <a:headEnd/>
            <a:tailEnd/>
          </a:ln>
        </p:spPr>
        <p:txBody>
          <a:bodyPr wrap="square">
            <a:spAutoFit/>
          </a:bodyPr>
          <a:lstStyle/>
          <a:p>
            <a:pPr eaLnBrk="0" hangingPunct="0">
              <a:defRPr/>
            </a:pPr>
            <a:r>
              <a:rPr lang="ru-RU" sz="2200" dirty="0">
                <a:latin typeface="+mn-lt"/>
              </a:rPr>
              <a:t>Речь — это результат согласованной деятельности многих областей головного мозга. Органы артикуляции лишь выполняют приказы, поступающие из мозга.</a:t>
            </a:r>
            <a:endParaRPr lang="ru-RU" sz="2200" dirty="0">
              <a:latin typeface="+mn-lt"/>
              <a:ea typeface="Times New Roman" pitchFamily="18" charset="0"/>
              <a:cs typeface="Arial" charset="0"/>
            </a:endParaRPr>
          </a:p>
        </p:txBody>
      </p:sp>
      <p:graphicFrame>
        <p:nvGraphicFramePr>
          <p:cNvPr id="6" name="Таблица 5"/>
          <p:cNvGraphicFramePr>
            <a:graphicFrameLocks noGrp="1"/>
          </p:cNvGraphicFramePr>
          <p:nvPr/>
        </p:nvGraphicFramePr>
        <p:xfrm>
          <a:off x="381000" y="2438400"/>
          <a:ext cx="8382000" cy="2543386"/>
        </p:xfrm>
        <a:graphic>
          <a:graphicData uri="http://schemas.openxmlformats.org/drawingml/2006/table">
            <a:tbl>
              <a:tblPr firstRow="1" bandRow="1">
                <a:tableStyleId>{ED083AE6-46FA-4A59-8FB0-9F97EB10719F}</a:tableStyleId>
              </a:tblPr>
              <a:tblGrid>
                <a:gridCol w="2438400"/>
                <a:gridCol w="3149600"/>
                <a:gridCol w="2794000"/>
              </a:tblGrid>
              <a:tr h="677333">
                <a:tc>
                  <a:txBody>
                    <a:bodyPr/>
                    <a:lstStyle/>
                    <a:p>
                      <a:pPr algn="ctr"/>
                      <a:r>
                        <a:rPr lang="ru-RU" sz="1800" b="0" kern="1200" dirty="0" smtClean="0">
                          <a:solidFill>
                            <a:schemeClr val="tx1"/>
                          </a:solidFill>
                          <a:latin typeface="+mn-lt"/>
                          <a:ea typeface="+mn-ea"/>
                          <a:cs typeface="+mn-cs"/>
                        </a:rPr>
                        <a:t>Зона </a:t>
                      </a:r>
                      <a:r>
                        <a:rPr lang="ru-RU" sz="1800" b="0" kern="1200" dirty="0" err="1" smtClean="0">
                          <a:solidFill>
                            <a:schemeClr val="tx1"/>
                          </a:solidFill>
                          <a:latin typeface="+mn-lt"/>
                          <a:ea typeface="+mn-ea"/>
                          <a:cs typeface="+mn-cs"/>
                        </a:rPr>
                        <a:t>Вернике</a:t>
                      </a:r>
                      <a:r>
                        <a:rPr lang="ru-RU" sz="1800" b="0" kern="1200" dirty="0" smtClean="0">
                          <a:solidFill>
                            <a:schemeClr val="tx1"/>
                          </a:solidFill>
                          <a:latin typeface="+mn-lt"/>
                          <a:ea typeface="+mn-ea"/>
                          <a:cs typeface="+mn-cs"/>
                        </a:rPr>
                        <a:t> </a:t>
                      </a:r>
                      <a:endParaRPr lang="ru-RU" b="0" dirty="0"/>
                    </a:p>
                  </a:txBody>
                  <a:tcPr/>
                </a:tc>
                <a:tc>
                  <a:txBody>
                    <a:bodyPr/>
                    <a:lstStyle/>
                    <a:p>
                      <a:pPr algn="ctr"/>
                      <a:r>
                        <a:rPr lang="ru-RU" sz="1800" b="0" kern="1200" dirty="0" smtClean="0">
                          <a:solidFill>
                            <a:schemeClr val="tx1"/>
                          </a:solidFill>
                          <a:latin typeface="+mn-lt"/>
                          <a:ea typeface="+mn-ea"/>
                          <a:cs typeface="+mn-cs"/>
                        </a:rPr>
                        <a:t>зона </a:t>
                      </a:r>
                      <a:r>
                        <a:rPr lang="ru-RU" sz="1800" b="0" kern="1200" dirty="0" err="1" smtClean="0">
                          <a:solidFill>
                            <a:schemeClr val="tx1"/>
                          </a:solidFill>
                          <a:latin typeface="+mn-lt"/>
                          <a:ea typeface="+mn-ea"/>
                          <a:cs typeface="+mn-cs"/>
                        </a:rPr>
                        <a:t>Брока</a:t>
                      </a:r>
                      <a:r>
                        <a:rPr lang="ru-RU" sz="1800" b="0" kern="1200" dirty="0" smtClean="0">
                          <a:solidFill>
                            <a:schemeClr val="tx1"/>
                          </a:solidFill>
                          <a:latin typeface="+mn-lt"/>
                          <a:ea typeface="+mn-ea"/>
                          <a:cs typeface="+mn-cs"/>
                        </a:rPr>
                        <a:t> </a:t>
                      </a:r>
                      <a:endParaRPr lang="ru-RU" b="0" dirty="0"/>
                    </a:p>
                  </a:txBody>
                  <a:tcPr/>
                </a:tc>
                <a:tc>
                  <a:txBody>
                    <a:bodyPr/>
                    <a:lstStyle/>
                    <a:p>
                      <a:pPr algn="ctr"/>
                      <a:r>
                        <a:rPr lang="ru-RU" sz="1800" b="0" kern="1200" dirty="0" smtClean="0">
                          <a:solidFill>
                            <a:schemeClr val="tx1"/>
                          </a:solidFill>
                          <a:latin typeface="+mn-lt"/>
                          <a:ea typeface="+mn-ea"/>
                          <a:cs typeface="+mn-cs"/>
                        </a:rPr>
                        <a:t>зона </a:t>
                      </a:r>
                      <a:r>
                        <a:rPr lang="ru-RU" sz="1800" b="0" kern="1200" dirty="0" err="1" smtClean="0">
                          <a:solidFill>
                            <a:schemeClr val="tx1"/>
                          </a:solidFill>
                          <a:latin typeface="+mn-lt"/>
                          <a:ea typeface="+mn-ea"/>
                          <a:cs typeface="+mn-cs"/>
                        </a:rPr>
                        <a:t>Пенфилда</a:t>
                      </a:r>
                      <a:endParaRPr lang="ru-RU" b="0" dirty="0"/>
                    </a:p>
                  </a:txBody>
                  <a:tcPr/>
                </a:tc>
              </a:tr>
              <a:tr h="677333">
                <a:tc>
                  <a:txBody>
                    <a:bodyPr/>
                    <a:lstStyle/>
                    <a:p>
                      <a:r>
                        <a:rPr lang="ru-RU" sz="1800" b="0" kern="1200" dirty="0" smtClean="0">
                          <a:solidFill>
                            <a:schemeClr val="tx1"/>
                          </a:solidFill>
                          <a:latin typeface="+mn-lt"/>
                          <a:ea typeface="+mn-ea"/>
                          <a:cs typeface="+mn-cs"/>
                        </a:rPr>
                        <a:t>сенсорная (</a:t>
                      </a:r>
                      <a:r>
                        <a:rPr lang="ru-RU" sz="1800" b="0" kern="1200" dirty="0" err="1" smtClean="0">
                          <a:solidFill>
                            <a:schemeClr val="tx1"/>
                          </a:solidFill>
                          <a:latin typeface="+mn-lt"/>
                          <a:ea typeface="+mn-ea"/>
                          <a:cs typeface="+mn-cs"/>
                        </a:rPr>
                        <a:t>импрессивная</a:t>
                      </a:r>
                      <a:r>
                        <a:rPr lang="ru-RU" sz="1800" b="0" kern="1200" dirty="0" smtClean="0">
                          <a:solidFill>
                            <a:schemeClr val="tx1"/>
                          </a:solidFill>
                          <a:latin typeface="+mn-lt"/>
                          <a:ea typeface="+mn-ea"/>
                          <a:cs typeface="+mn-cs"/>
                        </a:rPr>
                        <a:t>) речь</a:t>
                      </a:r>
                      <a:endParaRPr lang="ru-RU" b="0" dirty="0"/>
                    </a:p>
                  </a:txBody>
                  <a:tcPr/>
                </a:tc>
                <a:tc>
                  <a:txBody>
                    <a:bodyPr/>
                    <a:lstStyle/>
                    <a:p>
                      <a:r>
                        <a:rPr lang="ru-RU" sz="1800" b="0" kern="1200" dirty="0" smtClean="0">
                          <a:solidFill>
                            <a:schemeClr val="tx1"/>
                          </a:solidFill>
                          <a:latin typeface="+mn-lt"/>
                          <a:ea typeface="+mn-ea"/>
                          <a:cs typeface="+mn-cs"/>
                        </a:rPr>
                        <a:t>способность   членораздельной речи </a:t>
                      </a:r>
                      <a:endParaRPr lang="ru-RU" b="0" dirty="0"/>
                    </a:p>
                  </a:txBody>
                  <a:tcPr/>
                </a:tc>
                <a:tc>
                  <a:txBody>
                    <a:bodyPr/>
                    <a:lstStyle/>
                    <a:p>
                      <a:r>
                        <a:rPr lang="ru-RU" sz="1800" b="0" kern="1200" dirty="0" smtClean="0">
                          <a:solidFill>
                            <a:schemeClr val="tx1"/>
                          </a:solidFill>
                          <a:latin typeface="+mn-lt"/>
                          <a:ea typeface="+mn-ea"/>
                          <a:cs typeface="+mn-cs"/>
                        </a:rPr>
                        <a:t>вспомогательная  зона</a:t>
                      </a:r>
                      <a:endParaRPr lang="ru-RU" b="0" dirty="0"/>
                    </a:p>
                  </a:txBody>
                  <a:tcPr/>
                </a:tc>
              </a:tr>
              <a:tr h="677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mn-lt"/>
                          <a:ea typeface="+mn-ea"/>
                          <a:cs typeface="+mn-cs"/>
                        </a:rPr>
                        <a:t>слышит, но не понимает с</a:t>
                      </a:r>
                      <a:r>
                        <a:rPr lang="ru-RU" b="0" dirty="0" smtClean="0"/>
                        <a:t>мысл слов</a:t>
                      </a:r>
                    </a:p>
                    <a:p>
                      <a:endParaRPr lang="ru-RU"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0" dirty="0" smtClean="0"/>
                        <a:t>понимает, но не может сказать</a:t>
                      </a:r>
                    </a:p>
                    <a:p>
                      <a:endParaRPr lang="ru-RU" b="0" dirty="0"/>
                    </a:p>
                  </a:txBody>
                  <a:tcPr/>
                </a:tc>
                <a:tc>
                  <a:txBody>
                    <a:bodyPr/>
                    <a:lstStyle/>
                    <a:p>
                      <a:endParaRPr lang="ru-RU" b="0" dirty="0"/>
                    </a:p>
                  </a:txBody>
                  <a:tcPr/>
                </a:tc>
              </a:tr>
            </a:tbl>
          </a:graphicData>
        </a:graphic>
      </p:graphicFrame>
      <p:sp>
        <p:nvSpPr>
          <p:cNvPr id="7" name="TextBox 6"/>
          <p:cNvSpPr txBox="1"/>
          <p:nvPr/>
        </p:nvSpPr>
        <p:spPr>
          <a:xfrm>
            <a:off x="1600200" y="4724400"/>
            <a:ext cx="5486400" cy="708025"/>
          </a:xfrm>
          <a:prstGeom prst="rect">
            <a:avLst/>
          </a:prstGeom>
          <a:noFill/>
        </p:spPr>
        <p:txBody>
          <a:bodyPr>
            <a:spAutoFit/>
          </a:bodyPr>
          <a:lstStyle/>
          <a:p>
            <a:pPr algn="ctr">
              <a:defRPr/>
            </a:pPr>
            <a:r>
              <a:rPr lang="ru-RU" sz="2000" b="1" i="1" dirty="0">
                <a:solidFill>
                  <a:schemeClr val="accent6"/>
                </a:solidFill>
                <a:latin typeface="+mn-lt"/>
              </a:rPr>
              <a:t>Единый речевой механизм</a:t>
            </a:r>
          </a:p>
          <a:p>
            <a:pPr algn="ctr">
              <a:defRPr/>
            </a:pPr>
            <a:r>
              <a:rPr lang="ru-RU" sz="2000" b="1" i="1" dirty="0">
                <a:solidFill>
                  <a:schemeClr val="accent6"/>
                </a:solidFill>
                <a:latin typeface="+mn-lt"/>
              </a:rPr>
              <a:t> с компенсаторными возможностями</a:t>
            </a:r>
          </a:p>
        </p:txBody>
      </p:sp>
      <p:pic>
        <p:nvPicPr>
          <p:cNvPr id="20504" name="Рисунок 8"/>
          <p:cNvPicPr>
            <a:picLocks noChangeAspect="1" noChangeArrowheads="1"/>
          </p:cNvPicPr>
          <p:nvPr/>
        </p:nvPicPr>
        <p:blipFill>
          <a:blip r:embed="rId2" cstate="print"/>
          <a:srcRect/>
          <a:stretch>
            <a:fillRect/>
          </a:stretch>
        </p:blipFill>
        <p:spPr bwMode="auto">
          <a:xfrm>
            <a:off x="7162800" y="5562600"/>
            <a:ext cx="1160463" cy="917174"/>
          </a:xfrm>
          <a:prstGeom prst="rect">
            <a:avLst/>
          </a:prstGeom>
          <a:noFill/>
          <a:ln w="9525">
            <a:noFill/>
            <a:miter lim="800000"/>
            <a:headEnd/>
            <a:tailEnd/>
          </a:ln>
        </p:spPr>
      </p:pic>
      <p:sp>
        <p:nvSpPr>
          <p:cNvPr id="8" name="TextBox 7"/>
          <p:cNvSpPr txBox="1"/>
          <p:nvPr/>
        </p:nvSpPr>
        <p:spPr>
          <a:xfrm>
            <a:off x="1905000" y="152400"/>
            <a:ext cx="5486400" cy="646331"/>
          </a:xfrm>
          <a:prstGeom prst="rect">
            <a:avLst/>
          </a:prstGeom>
          <a:noFill/>
        </p:spPr>
        <p:txBody>
          <a:bodyPr wrap="square" rtlCol="0">
            <a:spAutoFit/>
          </a:bodyPr>
          <a:lstStyle/>
          <a:p>
            <a:pPr algn="ctr"/>
            <a:r>
              <a:rPr lang="ru-RU" sz="3600" b="1" dirty="0" smtClean="0">
                <a:solidFill>
                  <a:srgbClr val="C00000"/>
                </a:solidFill>
                <a:latin typeface="Calibri" pitchFamily="34" charset="0"/>
              </a:rPr>
              <a:t>Речевые зоны мозга</a:t>
            </a:r>
            <a:endParaRPr lang="ru-RU" sz="3600" b="1" dirty="0">
              <a:latin typeface="+mn-lt"/>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381000" y="152400"/>
            <a:ext cx="8534400" cy="646331"/>
          </a:xfrm>
          <a:prstGeom prst="rect">
            <a:avLst/>
          </a:prstGeom>
          <a:noFill/>
          <a:ln w="9525">
            <a:noFill/>
            <a:miter lim="800000"/>
            <a:headEnd/>
            <a:tailEnd/>
          </a:ln>
        </p:spPr>
        <p:txBody>
          <a:bodyPr wrap="square">
            <a:spAutoFit/>
          </a:bodyPr>
          <a:lstStyle/>
          <a:p>
            <a:pPr algn="ctr"/>
            <a:r>
              <a:rPr lang="ru-RU" sz="3600" b="1" dirty="0" smtClean="0">
                <a:solidFill>
                  <a:srgbClr val="C00000"/>
                </a:solidFill>
                <a:latin typeface="Calibri" pitchFamily="34" charset="0"/>
              </a:rPr>
              <a:t>Последствия сбоя речевого механизма</a:t>
            </a:r>
            <a:endParaRPr lang="ru-RU" sz="3600" b="1" dirty="0">
              <a:latin typeface="Calibri" pitchFamily="34" charset="0"/>
            </a:endParaRPr>
          </a:p>
        </p:txBody>
      </p:sp>
      <p:sp>
        <p:nvSpPr>
          <p:cNvPr id="20" name="TextBox 19"/>
          <p:cNvSpPr txBox="1"/>
          <p:nvPr/>
        </p:nvSpPr>
        <p:spPr>
          <a:xfrm>
            <a:off x="228600" y="685800"/>
            <a:ext cx="8915400" cy="1323439"/>
          </a:xfrm>
          <a:prstGeom prst="rect">
            <a:avLst/>
          </a:prstGeom>
          <a:noFill/>
        </p:spPr>
        <p:txBody>
          <a:bodyPr>
            <a:spAutoFit/>
          </a:bodyPr>
          <a:lstStyle/>
          <a:p>
            <a:pPr>
              <a:defRPr/>
            </a:pPr>
            <a:r>
              <a:rPr lang="ru-RU" sz="2000" dirty="0" smtClean="0">
                <a:latin typeface="+mn-lt"/>
              </a:rPr>
              <a:t>Развитие речи </a:t>
            </a:r>
            <a:r>
              <a:rPr lang="ru-RU" sz="2000" dirty="0">
                <a:latin typeface="+mn-lt"/>
              </a:rPr>
              <a:t>сложный и длительный процесс,  в ходе которого ребенок делает множество ошибок. Наблюдения показывают, что фонетика — </a:t>
            </a:r>
            <a:r>
              <a:rPr lang="ru-RU" sz="2000" dirty="0" smtClean="0">
                <a:latin typeface="+mn-lt"/>
              </a:rPr>
              <a:t>одна </a:t>
            </a:r>
            <a:r>
              <a:rPr lang="ru-RU" sz="2000" dirty="0">
                <a:latin typeface="+mn-lt"/>
              </a:rPr>
              <a:t>из наиболее трудно усваиваемых </a:t>
            </a:r>
            <a:r>
              <a:rPr lang="ru-RU" sz="2000" dirty="0" smtClean="0">
                <a:latin typeface="+mn-lt"/>
              </a:rPr>
              <a:t>составляющих  речи </a:t>
            </a:r>
            <a:r>
              <a:rPr lang="ru-RU" sz="2000" dirty="0">
                <a:latin typeface="+mn-lt"/>
              </a:rPr>
              <a:t>не только учениками, но и студентами педагогических вузов</a:t>
            </a:r>
          </a:p>
        </p:txBody>
      </p:sp>
      <p:sp>
        <p:nvSpPr>
          <p:cNvPr id="22" name="TextBox 21"/>
          <p:cNvSpPr txBox="1"/>
          <p:nvPr/>
        </p:nvSpPr>
        <p:spPr>
          <a:xfrm>
            <a:off x="304800" y="2209800"/>
            <a:ext cx="8610600" cy="1938992"/>
          </a:xfrm>
          <a:prstGeom prst="rect">
            <a:avLst/>
          </a:prstGeom>
          <a:noFill/>
        </p:spPr>
        <p:txBody>
          <a:bodyPr>
            <a:spAutoFit/>
          </a:bodyPr>
          <a:lstStyle/>
          <a:p>
            <a:pPr>
              <a:defRPr/>
            </a:pPr>
            <a:r>
              <a:rPr lang="ru-RU" sz="2000" dirty="0">
                <a:latin typeface="+mn-lt"/>
              </a:rPr>
              <a:t>При нарушении фонематического слуха и фонематического восприятия акустические критерии человеческой речи претерпевают качественные изменения. В экспрессивной речи наблюдаются не только искажения звуков, но и их пропуски, замены. На уровне словосочетаний и предложений наблюдаются слияние двух слов в одно, нарушение последовательности слов в предложении и т. </a:t>
            </a:r>
            <a:r>
              <a:rPr lang="ru-RU" sz="2000" dirty="0" err="1">
                <a:latin typeface="+mn-lt"/>
              </a:rPr>
              <a:t>д</a:t>
            </a:r>
            <a:endParaRPr lang="ru-RU" sz="2000" dirty="0">
              <a:latin typeface="+mn-lt"/>
            </a:endParaRPr>
          </a:p>
        </p:txBody>
      </p:sp>
      <p:sp>
        <p:nvSpPr>
          <p:cNvPr id="5" name="TextBox 4"/>
          <p:cNvSpPr txBox="1"/>
          <p:nvPr/>
        </p:nvSpPr>
        <p:spPr>
          <a:xfrm>
            <a:off x="228600" y="4318843"/>
            <a:ext cx="8763000" cy="2539157"/>
          </a:xfrm>
          <a:prstGeom prst="rect">
            <a:avLst/>
          </a:prstGeom>
          <a:noFill/>
        </p:spPr>
        <p:txBody>
          <a:bodyPr wrap="square" rtlCol="0">
            <a:spAutoFit/>
          </a:bodyPr>
          <a:lstStyle/>
          <a:p>
            <a:r>
              <a:rPr lang="ru-RU" sz="2000" i="1" dirty="0" smtClean="0">
                <a:solidFill>
                  <a:schemeClr val="accent6"/>
                </a:solidFill>
                <a:latin typeface="+mn-lt"/>
              </a:rPr>
              <a:t> </a:t>
            </a:r>
            <a:r>
              <a:rPr lang="ru-RU" sz="1800" i="1" dirty="0" smtClean="0">
                <a:solidFill>
                  <a:schemeClr val="accent6"/>
                </a:solidFill>
                <a:latin typeface="+mn-lt"/>
              </a:rPr>
              <a:t>Акустическая </a:t>
            </a:r>
            <a:r>
              <a:rPr lang="ru-RU" sz="1800" i="1" dirty="0">
                <a:solidFill>
                  <a:schemeClr val="accent6"/>
                </a:solidFill>
                <a:latin typeface="+mn-lt"/>
              </a:rPr>
              <a:t>информация из периферических слуховых областей поступает в центр </a:t>
            </a:r>
            <a:r>
              <a:rPr lang="ru-RU" sz="1800" i="1" dirty="0" err="1" smtClean="0">
                <a:solidFill>
                  <a:schemeClr val="accent6"/>
                </a:solidFill>
                <a:latin typeface="+mn-lt"/>
              </a:rPr>
              <a:t>Вернике</a:t>
            </a:r>
            <a:r>
              <a:rPr lang="ru-RU" sz="1800" i="1" dirty="0" smtClean="0">
                <a:solidFill>
                  <a:schemeClr val="accent6"/>
                </a:solidFill>
                <a:latin typeface="+mn-lt"/>
              </a:rPr>
              <a:t>. </a:t>
            </a:r>
            <a:r>
              <a:rPr lang="ru-RU" sz="1800" i="1" dirty="0">
                <a:solidFill>
                  <a:schemeClr val="accent6"/>
                </a:solidFill>
                <a:latin typeface="+mn-lt"/>
              </a:rPr>
              <a:t>Здесь происходит анализ и синтез </a:t>
            </a:r>
            <a:r>
              <a:rPr lang="ru-RU" sz="1800" i="1" dirty="0" smtClean="0">
                <a:solidFill>
                  <a:schemeClr val="accent6"/>
                </a:solidFill>
                <a:latin typeface="+mn-lt"/>
              </a:rPr>
              <a:t>. </a:t>
            </a:r>
            <a:r>
              <a:rPr lang="ru-RU" sz="1800" i="1" dirty="0">
                <a:solidFill>
                  <a:schemeClr val="accent6"/>
                </a:solidFill>
                <a:latin typeface="+mn-lt"/>
              </a:rPr>
              <a:t>Для воспроизведения слова кодированный электрический сигнал поступает из центра </a:t>
            </a:r>
            <a:r>
              <a:rPr lang="ru-RU" sz="1800" i="1" dirty="0" err="1">
                <a:solidFill>
                  <a:schemeClr val="accent6"/>
                </a:solidFill>
                <a:latin typeface="+mn-lt"/>
              </a:rPr>
              <a:t>Вернике</a:t>
            </a:r>
            <a:r>
              <a:rPr lang="ru-RU" sz="1800" i="1" dirty="0">
                <a:solidFill>
                  <a:schemeClr val="accent6"/>
                </a:solidFill>
                <a:latin typeface="+mn-lt"/>
              </a:rPr>
              <a:t> в </a:t>
            </a:r>
            <a:r>
              <a:rPr lang="ru-RU" sz="1800" i="1" dirty="0" smtClean="0">
                <a:solidFill>
                  <a:schemeClr val="accent6"/>
                </a:solidFill>
                <a:latin typeface="+mn-lt"/>
              </a:rPr>
              <a:t>центр </a:t>
            </a:r>
            <a:r>
              <a:rPr lang="ru-RU" sz="1800" i="1" dirty="0" err="1" smtClean="0">
                <a:solidFill>
                  <a:schemeClr val="accent6"/>
                </a:solidFill>
                <a:latin typeface="+mn-lt"/>
              </a:rPr>
              <a:t>Брока</a:t>
            </a:r>
            <a:r>
              <a:rPr lang="ru-RU" sz="1800" i="1" dirty="0">
                <a:solidFill>
                  <a:schemeClr val="accent6"/>
                </a:solidFill>
                <a:latin typeface="+mn-lt"/>
              </a:rPr>
              <a:t>, </a:t>
            </a:r>
            <a:r>
              <a:rPr lang="ru-RU" sz="1800" i="1" dirty="0" smtClean="0">
                <a:solidFill>
                  <a:schemeClr val="accent6"/>
                </a:solidFill>
                <a:latin typeface="+mn-lt"/>
              </a:rPr>
              <a:t> </a:t>
            </a:r>
            <a:r>
              <a:rPr lang="ru-RU" sz="1800" i="1" dirty="0">
                <a:solidFill>
                  <a:schemeClr val="accent6"/>
                </a:solidFill>
                <a:latin typeface="+mn-lt"/>
              </a:rPr>
              <a:t>откуда поступает команда в </a:t>
            </a:r>
            <a:r>
              <a:rPr lang="ru-RU" sz="1800" i="1" dirty="0" err="1">
                <a:solidFill>
                  <a:schemeClr val="accent6"/>
                </a:solidFill>
                <a:latin typeface="+mn-lt"/>
              </a:rPr>
              <a:t>речедвигательный</a:t>
            </a:r>
            <a:r>
              <a:rPr lang="ru-RU" sz="1800" i="1" dirty="0">
                <a:solidFill>
                  <a:schemeClr val="accent6"/>
                </a:solidFill>
                <a:latin typeface="+mn-lt"/>
              </a:rPr>
              <a:t> </a:t>
            </a:r>
            <a:r>
              <a:rPr lang="ru-RU" sz="1800" i="1" dirty="0" smtClean="0">
                <a:solidFill>
                  <a:schemeClr val="accent6"/>
                </a:solidFill>
                <a:latin typeface="+mn-lt"/>
              </a:rPr>
              <a:t>центр. </a:t>
            </a:r>
            <a:r>
              <a:rPr lang="ru-RU" sz="1800" i="1" dirty="0">
                <a:solidFill>
                  <a:schemeClr val="accent6"/>
                </a:solidFill>
                <a:latin typeface="+mn-lt"/>
              </a:rPr>
              <a:t>Таким образом, </a:t>
            </a:r>
            <a:r>
              <a:rPr lang="ru-RU" sz="1800" i="1" u="sng" dirty="0">
                <a:solidFill>
                  <a:schemeClr val="accent6"/>
                </a:solidFill>
                <a:latin typeface="+mn-lt"/>
              </a:rPr>
              <a:t>для осуществления нормальной речевой деятельности необходимо обеспечение целостности связей между вышеописанными корковыми центрами и целого ряда подкорковых структур.</a:t>
            </a:r>
          </a:p>
          <a:p>
            <a:r>
              <a:rPr lang="ru-RU" sz="2000" i="1" u="sng" dirty="0" smtClean="0">
                <a:solidFill>
                  <a:schemeClr val="accent6"/>
                </a:solidFill>
                <a:latin typeface="+mn-lt"/>
              </a:rPr>
              <a:t> </a:t>
            </a:r>
            <a:endParaRPr lang="ru-RU" sz="2000" i="1" u="sng" dirty="0">
              <a:solidFill>
                <a:schemeClr val="accent6"/>
              </a:solidFill>
              <a:latin typeface="+mn-lt"/>
            </a:endParaRPr>
          </a:p>
          <a:p>
            <a:endParaRPr lang="ru-RU" sz="1100" dirty="0"/>
          </a:p>
        </p:txBody>
      </p:sp>
      <p:pic>
        <p:nvPicPr>
          <p:cNvPr id="6" name="Рисунок 9"/>
          <p:cNvPicPr>
            <a:picLocks noChangeAspect="1" noChangeArrowheads="1"/>
          </p:cNvPicPr>
          <p:nvPr/>
        </p:nvPicPr>
        <p:blipFill>
          <a:blip r:embed="rId2" cstate="print"/>
          <a:srcRect/>
          <a:stretch>
            <a:fillRect/>
          </a:stretch>
        </p:blipFill>
        <p:spPr bwMode="auto">
          <a:xfrm>
            <a:off x="8229600" y="3810000"/>
            <a:ext cx="703263" cy="618454"/>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6"/>
</p:tagLst>
</file>

<file path=ppt/tags/tag2.xml><?xml version="1.0" encoding="utf-8"?>
<p:tagLst xmlns:a="http://schemas.openxmlformats.org/drawingml/2006/main" xmlns:r="http://schemas.openxmlformats.org/officeDocument/2006/relationships" xmlns:p="http://schemas.openxmlformats.org/presentationml/2006/main">
  <p:tag name="TIMING" val="|3.7"/>
</p:tagLst>
</file>

<file path=ppt/theme/theme1.xml><?xml version="1.0" encoding="utf-8"?>
<a:theme xmlns:a="http://schemas.openxmlformats.org/drawingml/2006/main" name="Занавес">
  <a:themeElements>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Занавес">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Занавес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Занавес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Занавес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Занавес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Занавес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Занавес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Занавес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Занавес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
      <a:clrScheme name="Занавес 10">
        <a:dk1>
          <a:srgbClr val="000000"/>
        </a:dk1>
        <a:lt1>
          <a:srgbClr val="66CCFF"/>
        </a:lt1>
        <a:dk2>
          <a:srgbClr val="000000"/>
        </a:dk2>
        <a:lt2>
          <a:srgbClr val="808080"/>
        </a:lt2>
        <a:accent1>
          <a:srgbClr val="BBE0E3"/>
        </a:accent1>
        <a:accent2>
          <a:srgbClr val="333399"/>
        </a:accent2>
        <a:accent3>
          <a:srgbClr val="B8E2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Занавес 11">
        <a:dk1>
          <a:srgbClr val="000000"/>
        </a:dk1>
        <a:lt1>
          <a:srgbClr val="FFCCCC"/>
        </a:lt1>
        <a:dk2>
          <a:srgbClr val="000000"/>
        </a:dk2>
        <a:lt2>
          <a:srgbClr val="808080"/>
        </a:lt2>
        <a:accent1>
          <a:srgbClr val="BBE0E3"/>
        </a:accent1>
        <a:accent2>
          <a:srgbClr val="333399"/>
        </a:accent2>
        <a:accent3>
          <a:srgbClr val="FFE2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Занавес 12">
        <a:dk1>
          <a:srgbClr val="010199"/>
        </a:dk1>
        <a:lt1>
          <a:srgbClr val="FFFFFF"/>
        </a:lt1>
        <a:dk2>
          <a:srgbClr val="CCFF66"/>
        </a:dk2>
        <a:lt2>
          <a:srgbClr val="FFFFFF"/>
        </a:lt2>
        <a:accent1>
          <a:srgbClr val="33CCCC"/>
        </a:accent1>
        <a:accent2>
          <a:srgbClr val="00C600"/>
        </a:accent2>
        <a:accent3>
          <a:srgbClr val="E2FFB8"/>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Занавес 13">
        <a:dk1>
          <a:srgbClr val="000000"/>
        </a:dk1>
        <a:lt1>
          <a:srgbClr val="FF7C80"/>
        </a:lt1>
        <a:dk2>
          <a:srgbClr val="000000"/>
        </a:dk2>
        <a:lt2>
          <a:srgbClr val="808080"/>
        </a:lt2>
        <a:accent1>
          <a:srgbClr val="BBE0E3"/>
        </a:accent1>
        <a:accent2>
          <a:srgbClr val="333399"/>
        </a:accent2>
        <a:accent3>
          <a:srgbClr val="FFBF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Занавес 14">
        <a:dk1>
          <a:srgbClr val="000000"/>
        </a:dk1>
        <a:lt1>
          <a:srgbClr val="FF7C80"/>
        </a:lt1>
        <a:dk2>
          <a:srgbClr val="FFFFFF"/>
        </a:dk2>
        <a:lt2>
          <a:srgbClr val="808080"/>
        </a:lt2>
        <a:accent1>
          <a:srgbClr val="BBE0E3"/>
        </a:accent1>
        <a:accent2>
          <a:srgbClr val="333399"/>
        </a:accent2>
        <a:accent3>
          <a:srgbClr val="FFBF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4351</TotalTime>
  <Words>2070</Words>
  <Application>Microsoft Office PowerPoint</Application>
  <PresentationFormat>Экран (4:3)</PresentationFormat>
  <Paragraphs>179</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Занавес</vt:lpstr>
      <vt:lpstr>Слайд 1</vt:lpstr>
      <vt:lpstr>Слайд 2</vt:lpstr>
      <vt:lpstr>Слайд 3</vt:lpstr>
      <vt:lpstr>Слайд 4</vt:lpstr>
      <vt:lpstr>  </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мир</dc:creator>
  <cp:lastModifiedBy>User</cp:lastModifiedBy>
  <cp:revision>223</cp:revision>
  <cp:lastPrinted>1601-01-01T00:00:00Z</cp:lastPrinted>
  <dcterms:created xsi:type="dcterms:W3CDTF">1601-01-01T00:00:00Z</dcterms:created>
  <dcterms:modified xsi:type="dcterms:W3CDTF">2011-09-15T03:31:56Z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